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337" r:id="rId3"/>
    <p:sldId id="338" r:id="rId4"/>
    <p:sldId id="345" r:id="rId5"/>
    <p:sldId id="339" r:id="rId6"/>
    <p:sldId id="340" r:id="rId7"/>
    <p:sldId id="259" r:id="rId8"/>
    <p:sldId id="341" r:id="rId9"/>
    <p:sldId id="294" r:id="rId10"/>
    <p:sldId id="273" r:id="rId11"/>
    <p:sldId id="319" r:id="rId12"/>
    <p:sldId id="320" r:id="rId13"/>
    <p:sldId id="342" r:id="rId14"/>
    <p:sldId id="343" r:id="rId15"/>
    <p:sldId id="344" r:id="rId16"/>
    <p:sldId id="331" r:id="rId17"/>
    <p:sldId id="333" r:id="rId18"/>
    <p:sldId id="334" r:id="rId19"/>
    <p:sldId id="332" r:id="rId20"/>
    <p:sldId id="321" r:id="rId21"/>
    <p:sldId id="322" r:id="rId22"/>
    <p:sldId id="335" r:id="rId23"/>
    <p:sldId id="307" r:id="rId24"/>
    <p:sldId id="276" r:id="rId25"/>
    <p:sldId id="277" r:id="rId26"/>
    <p:sldId id="278" r:id="rId27"/>
    <p:sldId id="279" r:id="rId28"/>
    <p:sldId id="280" r:id="rId29"/>
    <p:sldId id="281" r:id="rId30"/>
    <p:sldId id="309" r:id="rId31"/>
    <p:sldId id="326" r:id="rId32"/>
    <p:sldId id="327" r:id="rId33"/>
    <p:sldId id="328" r:id="rId34"/>
    <p:sldId id="329" r:id="rId35"/>
    <p:sldId id="330" r:id="rId36"/>
    <p:sldId id="324" r:id="rId37"/>
    <p:sldId id="289" r:id="rId38"/>
    <p:sldId id="257" r:id="rId39"/>
    <p:sldId id="266" r:id="rId40"/>
    <p:sldId id="26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1FF"/>
    <a:srgbClr val="31F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napToGrid="0">
      <p:cViewPr varScale="1">
        <p:scale>
          <a:sx n="101" d="100"/>
          <a:sy n="101" d="100"/>
        </p:scale>
        <p:origin x="126" y="4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5F3A1E-0301-4033-A295-300EDB50EED4}" type="datetimeFigureOut">
              <a:rPr lang="en-US" smtClean="0"/>
              <a:t>8/8/2016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1BA85-7A15-46E9-BB78-AF56204BB6F2}" type="slidenum">
              <a:rPr lang="en-US" smtClean="0"/>
              <a:t>‹#›</a:t>
            </a:fld>
            <a:endParaRPr lang="en-US"/>
          </a:p>
        </p:txBody>
      </p:sp>
    </p:spTree>
    <p:extLst>
      <p:ext uri="{BB962C8B-B14F-4D97-AF65-F5344CB8AC3E}">
        <p14:creationId xmlns:p14="http://schemas.microsoft.com/office/powerpoint/2010/main" val="752756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 work in other areas</a:t>
            </a:r>
            <a:r>
              <a:rPr lang="en-US" baseline="0" dirty="0" smtClean="0"/>
              <a:t> +  need to vis</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4</a:t>
            </a:fld>
            <a:endParaRPr lang="en-US" dirty="0"/>
          </a:p>
        </p:txBody>
      </p:sp>
    </p:spTree>
    <p:extLst>
      <p:ext uri="{BB962C8B-B14F-4D97-AF65-F5344CB8AC3E}">
        <p14:creationId xmlns:p14="http://schemas.microsoft.com/office/powerpoint/2010/main" val="281417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transition with advertising the need of integration of multiple datasets so we can understand </a:t>
            </a:r>
            <a:endParaRPr lang="en-US" dirty="0"/>
          </a:p>
        </p:txBody>
      </p:sp>
      <p:sp>
        <p:nvSpPr>
          <p:cNvPr id="4" name="Slide Number Placeholder 3"/>
          <p:cNvSpPr>
            <a:spLocks noGrp="1"/>
          </p:cNvSpPr>
          <p:nvPr>
            <p:ph type="sldNum" sz="quarter" idx="10"/>
          </p:nvPr>
        </p:nvSpPr>
        <p:spPr/>
        <p:txBody>
          <a:bodyPr/>
          <a:lstStyle/>
          <a:p>
            <a:fld id="{B3FE035D-0D49-4561-A9F0-E4A88BB9FFC5}" type="slidenum">
              <a:rPr lang="en-US" smtClean="0"/>
              <a:t>19</a:t>
            </a:fld>
            <a:endParaRPr lang="en-US" dirty="0"/>
          </a:p>
        </p:txBody>
      </p:sp>
    </p:spTree>
    <p:extLst>
      <p:ext uri="{BB962C8B-B14F-4D97-AF65-F5344CB8AC3E}">
        <p14:creationId xmlns:p14="http://schemas.microsoft.com/office/powerpoint/2010/main" val="306997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 -&gt; Insight</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20</a:t>
            </a:fld>
            <a:endParaRPr lang="en-US" dirty="0"/>
          </a:p>
        </p:txBody>
      </p:sp>
    </p:spTree>
    <p:extLst>
      <p:ext uri="{BB962C8B-B14F-4D97-AF65-F5344CB8AC3E}">
        <p14:creationId xmlns:p14="http://schemas.microsoft.com/office/powerpoint/2010/main" val="2170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 -&gt; Insight</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21</a:t>
            </a:fld>
            <a:endParaRPr lang="en-US" dirty="0"/>
          </a:p>
        </p:txBody>
      </p:sp>
    </p:spTree>
    <p:extLst>
      <p:ext uri="{BB962C8B-B14F-4D97-AF65-F5344CB8AC3E}">
        <p14:creationId xmlns:p14="http://schemas.microsoft.com/office/powerpoint/2010/main" val="284011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 -&gt; Insight</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22</a:t>
            </a:fld>
            <a:endParaRPr lang="en-US" dirty="0"/>
          </a:p>
        </p:txBody>
      </p:sp>
    </p:spTree>
    <p:extLst>
      <p:ext uri="{BB962C8B-B14F-4D97-AF65-F5344CB8AC3E}">
        <p14:creationId xmlns:p14="http://schemas.microsoft.com/office/powerpoint/2010/main" val="2228428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C1AEA509-9C36-4D1E-BEBD-7D2F8DD6AEB9}" type="slidenum">
              <a:rPr lang="en-US" smtClean="0"/>
              <a:t>28</a:t>
            </a:fld>
            <a:endParaRPr lang="en-US"/>
          </a:p>
        </p:txBody>
      </p:sp>
    </p:spTree>
    <p:extLst>
      <p:ext uri="{BB962C8B-B14F-4D97-AF65-F5344CB8AC3E}">
        <p14:creationId xmlns:p14="http://schemas.microsoft.com/office/powerpoint/2010/main" val="34058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29</a:t>
            </a:fld>
            <a:endParaRPr lang="en-US" dirty="0"/>
          </a:p>
        </p:txBody>
      </p:sp>
    </p:spTree>
    <p:extLst>
      <p:ext uri="{BB962C8B-B14F-4D97-AF65-F5344CB8AC3E}">
        <p14:creationId xmlns:p14="http://schemas.microsoft.com/office/powerpoint/2010/main" val="125716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DDA41B-B6D1-42EB-A3EA-E4A4F42A58B2}"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759507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DA41B-B6D1-42EB-A3EA-E4A4F42A58B2}"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1625232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DA41B-B6D1-42EB-A3EA-E4A4F42A58B2}"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606018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DA41B-B6D1-42EB-A3EA-E4A4F42A58B2}"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2853194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DA41B-B6D1-42EB-A3EA-E4A4F42A58B2}"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56548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DDA41B-B6D1-42EB-A3EA-E4A4F42A58B2}"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590667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DDA41B-B6D1-42EB-A3EA-E4A4F42A58B2}" type="datetimeFigureOut">
              <a:rPr lang="en-US" smtClean="0"/>
              <a:t>8/8/2016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939423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DDA41B-B6D1-42EB-A3EA-E4A4F42A58B2}" type="datetimeFigureOut">
              <a:rPr lang="en-US" smtClean="0"/>
              <a:t>8/8/2016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2521406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DA41B-B6D1-42EB-A3EA-E4A4F42A58B2}" type="datetimeFigureOut">
              <a:rPr lang="en-US" smtClean="0"/>
              <a:t>8/8/2016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3884817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DA41B-B6D1-42EB-A3EA-E4A4F42A58B2}"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148709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DA41B-B6D1-42EB-A3EA-E4A4F42A58B2}"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398400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DA41B-B6D1-42EB-A3EA-E4A4F42A58B2}" type="datetimeFigureOut">
              <a:rPr lang="en-US" smtClean="0"/>
              <a:t>8/8/2016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FEDDE5-09BF-4154-B2CC-EF277662D6E9}" type="slidenum">
              <a:rPr lang="en-US" smtClean="0"/>
              <a:t>‹#›</a:t>
            </a:fld>
            <a:endParaRPr lang="en-US"/>
          </a:p>
        </p:txBody>
      </p:sp>
    </p:spTree>
    <p:extLst>
      <p:ext uri="{BB962C8B-B14F-4D97-AF65-F5344CB8AC3E}">
        <p14:creationId xmlns:p14="http://schemas.microsoft.com/office/powerpoint/2010/main" val="3787210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3js.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ywM2vEx-oZM"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taxivis.org/"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serv.cusp.nyu.edu/~hvo/papers/urbane.pdf" TargetMode="External"/><Relationship Id="rId7" Type="http://schemas.openxmlformats.org/officeDocument/2006/relationships/hyperlink" Target="https://www.youtube.com/watch?v=Y54pNn3BkA4"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emf"/><Relationship Id="rId5" Type="http://schemas.openxmlformats.org/officeDocument/2006/relationships/image" Target="../media/image2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WM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www.cin.ufpe.br/~nivan/teaching/data_vis/fall_2016"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hyperlink" Target="http://www.cin.ufpe.br/~nivan/teaching/data_vis/fall_2016"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mckinsey.com/industries/high-tech/our-insights/hal-varian-on-how-the-web-challenges-managers"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smtClean="0"/>
              <a:t>Visualização de Dados</a:t>
            </a:r>
            <a:endParaRPr lang="en-US" dirty="0"/>
          </a:p>
        </p:txBody>
      </p:sp>
      <p:sp>
        <p:nvSpPr>
          <p:cNvPr id="3" name="Subtitle 2"/>
          <p:cNvSpPr>
            <a:spLocks noGrp="1"/>
          </p:cNvSpPr>
          <p:nvPr>
            <p:ph type="subTitle" idx="1"/>
          </p:nvPr>
        </p:nvSpPr>
        <p:spPr/>
        <p:txBody>
          <a:bodyPr/>
          <a:lstStyle/>
          <a:p>
            <a:r>
              <a:rPr lang="pt-BR" dirty="0" smtClean="0"/>
              <a:t>Introdução</a:t>
            </a:r>
            <a:br>
              <a:rPr lang="pt-BR" dirty="0" smtClean="0"/>
            </a:br>
            <a:r>
              <a:rPr lang="pt-BR" dirty="0" smtClean="0"/>
              <a:t>Aula 1</a:t>
            </a:r>
            <a:endParaRPr lang="en-US" dirty="0"/>
          </a:p>
        </p:txBody>
      </p:sp>
    </p:spTree>
    <p:extLst>
      <p:ext uri="{BB962C8B-B14F-4D97-AF65-F5344CB8AC3E}">
        <p14:creationId xmlns:p14="http://schemas.microsoft.com/office/powerpoint/2010/main" val="2493790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
        <p:nvSpPr>
          <p:cNvPr id="8" name="Rectangle 7"/>
          <p:cNvSpPr/>
          <p:nvPr/>
        </p:nvSpPr>
        <p:spPr>
          <a:xfrm>
            <a:off x="3251661" y="2868208"/>
            <a:ext cx="8102139"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1813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Há Muito Tempo!</a:t>
            </a:r>
            <a:endParaRPr lang="en-US" dirty="0"/>
          </a:p>
        </p:txBody>
      </p:sp>
      <p:pic>
        <p:nvPicPr>
          <p:cNvPr id="3" name="Picture 2" descr="http://blog.yovisto.com/wp-content/uploads/2014/10/Charles_Joseph_Minar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85" y="2946862"/>
            <a:ext cx="1978594" cy="24678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2/29/Min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786" y="2059032"/>
            <a:ext cx="8900295" cy="4243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9835" y="5551714"/>
            <a:ext cx="1853293" cy="646331"/>
          </a:xfrm>
          <a:prstGeom prst="rect">
            <a:avLst/>
          </a:prstGeom>
          <a:noFill/>
        </p:spPr>
        <p:txBody>
          <a:bodyPr wrap="square" rtlCol="0">
            <a:spAutoFit/>
          </a:bodyPr>
          <a:lstStyle/>
          <a:p>
            <a:pPr algn="ctr"/>
            <a:r>
              <a:rPr lang="pt-BR" dirty="0" smtClean="0"/>
              <a:t>Charles</a:t>
            </a:r>
            <a:br>
              <a:rPr lang="pt-BR" dirty="0" smtClean="0"/>
            </a:br>
            <a:r>
              <a:rPr lang="pt-BR" dirty="0" smtClean="0"/>
              <a:t>Minard</a:t>
            </a:r>
            <a:endParaRPr lang="en-US" dirty="0"/>
          </a:p>
        </p:txBody>
      </p:sp>
    </p:spTree>
    <p:extLst>
      <p:ext uri="{BB962C8B-B14F-4D97-AF65-F5344CB8AC3E}">
        <p14:creationId xmlns:p14="http://schemas.microsoft.com/office/powerpoint/2010/main" val="1150804555"/>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Há Muito Tempo!</a:t>
            </a:r>
            <a:endParaRPr lang="en-US" dirty="0"/>
          </a:p>
        </p:txBody>
      </p:sp>
      <p:sp>
        <p:nvSpPr>
          <p:cNvPr id="5" name="TextBox 4"/>
          <p:cNvSpPr txBox="1"/>
          <p:nvPr/>
        </p:nvSpPr>
        <p:spPr>
          <a:xfrm>
            <a:off x="2026557" y="5233307"/>
            <a:ext cx="1853293" cy="646331"/>
          </a:xfrm>
          <a:prstGeom prst="rect">
            <a:avLst/>
          </a:prstGeom>
          <a:noFill/>
        </p:spPr>
        <p:txBody>
          <a:bodyPr wrap="square" rtlCol="0">
            <a:spAutoFit/>
          </a:bodyPr>
          <a:lstStyle/>
          <a:p>
            <a:pPr algn="ctr"/>
            <a:r>
              <a:rPr lang="pt-BR" dirty="0" smtClean="0"/>
              <a:t>John</a:t>
            </a:r>
          </a:p>
          <a:p>
            <a:pPr algn="ctr"/>
            <a:r>
              <a:rPr lang="pt-BR" dirty="0" smtClean="0"/>
              <a:t>Snow</a:t>
            </a:r>
            <a:endParaRPr lang="en-US" dirty="0"/>
          </a:p>
        </p:txBody>
      </p:sp>
      <p:pic>
        <p:nvPicPr>
          <p:cNvPr id="7" name="Picture 6"/>
          <p:cNvPicPr>
            <a:picLocks noChangeAspect="1"/>
          </p:cNvPicPr>
          <p:nvPr/>
        </p:nvPicPr>
        <p:blipFill>
          <a:blip r:embed="rId2"/>
          <a:stretch>
            <a:fillRect/>
          </a:stretch>
        </p:blipFill>
        <p:spPr>
          <a:xfrm>
            <a:off x="1935766" y="2627947"/>
            <a:ext cx="2034873" cy="2468880"/>
          </a:xfrm>
          <a:prstGeom prst="rect">
            <a:avLst/>
          </a:prstGeom>
        </p:spPr>
      </p:pic>
      <p:pic>
        <p:nvPicPr>
          <p:cNvPr id="2050" name="Picture 2" descr="https://upload.wikimedia.org/wikipedia/commons/2/27/Snow-cholera-ma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8592" y="711326"/>
            <a:ext cx="6312034" cy="5887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1.udel.edu/johnmack/frec682/cholera/snow_map_deta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334" y="1592706"/>
            <a:ext cx="4105275" cy="412432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11" name="Rectangle 10"/>
          <p:cNvSpPr/>
          <p:nvPr/>
        </p:nvSpPr>
        <p:spPr>
          <a:xfrm>
            <a:off x="8618765" y="2985518"/>
            <a:ext cx="1145722" cy="10721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5111958"/>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
        <p:nvSpPr>
          <p:cNvPr id="8" name="Rectangle 7"/>
          <p:cNvSpPr/>
          <p:nvPr/>
        </p:nvSpPr>
        <p:spPr>
          <a:xfrm>
            <a:off x="3515641" y="4153694"/>
            <a:ext cx="5439823" cy="6256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65565" y="1353899"/>
            <a:ext cx="8483675" cy="1323439"/>
          </a:xfrm>
          <a:prstGeom prst="rect">
            <a:avLst/>
          </a:prstGeom>
          <a:noFill/>
          <a:ln w="57150">
            <a:solidFill>
              <a:srgbClr val="FF0000"/>
            </a:solidFill>
          </a:ln>
        </p:spPr>
        <p:txBody>
          <a:bodyPr wrap="square" rtlCol="0">
            <a:spAutoFit/>
          </a:bodyPr>
          <a:lstStyle/>
          <a:p>
            <a:pPr algn="ctr"/>
            <a:r>
              <a:rPr lang="en-US" sz="4000" i="1" dirty="0" err="1"/>
              <a:t>Ajudar</a:t>
            </a:r>
            <a:r>
              <a:rPr lang="en-US" sz="4000" i="1" dirty="0"/>
              <a:t> </a:t>
            </a:r>
            <a:r>
              <a:rPr lang="en-US" sz="4000" i="1" dirty="0" err="1"/>
              <a:t>pessoas</a:t>
            </a:r>
            <a:r>
              <a:rPr lang="en-US" sz="4000" i="1" dirty="0"/>
              <a:t> a </a:t>
            </a:r>
            <a:r>
              <a:rPr lang="en-US" sz="4000" i="1" dirty="0" err="1"/>
              <a:t>realizar</a:t>
            </a:r>
            <a:r>
              <a:rPr lang="en-US" sz="4000" i="1" dirty="0"/>
              <a:t> </a:t>
            </a:r>
            <a:r>
              <a:rPr lang="en-US" sz="4000" i="1" dirty="0" err="1"/>
              <a:t>tarefas</a:t>
            </a:r>
            <a:r>
              <a:rPr lang="en-US" sz="4000" i="1" dirty="0"/>
              <a:t> de </a:t>
            </a:r>
            <a:r>
              <a:rPr lang="en-US" sz="4000" i="1" dirty="0" err="1"/>
              <a:t>uma</a:t>
            </a:r>
            <a:r>
              <a:rPr lang="en-US" sz="4000" i="1" dirty="0"/>
              <a:t> </a:t>
            </a:r>
            <a:r>
              <a:rPr lang="en-US" sz="4000" i="1" dirty="0" err="1"/>
              <a:t>maneira</a:t>
            </a:r>
            <a:r>
              <a:rPr lang="en-US" sz="4000" i="1" dirty="0"/>
              <a:t> </a:t>
            </a:r>
            <a:r>
              <a:rPr lang="en-US" sz="4000" i="1" dirty="0" err="1"/>
              <a:t>mais</a:t>
            </a:r>
            <a:r>
              <a:rPr lang="en-US" sz="4000" i="1" dirty="0"/>
              <a:t> </a:t>
            </a:r>
            <a:r>
              <a:rPr lang="en-US" sz="4000" i="1" dirty="0" err="1"/>
              <a:t>efetiva</a:t>
            </a:r>
            <a:endParaRPr lang="en-US" sz="4000" i="1" dirty="0"/>
          </a:p>
        </p:txBody>
      </p:sp>
    </p:spTree>
    <p:extLst>
      <p:ext uri="{BB962C8B-B14F-4D97-AF65-F5344CB8AC3E}">
        <p14:creationId xmlns:p14="http://schemas.microsoft.com/office/powerpoint/2010/main" val="229932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970190" y="1596362"/>
            <a:ext cx="10515600" cy="4049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1000"/>
              </a:spcBef>
              <a:buNone/>
            </a:pPr>
            <a:endParaRPr lang="pt-BR" sz="4800" i="1" dirty="0"/>
          </a:p>
          <a:p>
            <a:pPr marL="0" indent="0" algn="ctr">
              <a:buNone/>
            </a:pPr>
            <a:endParaRPr lang="en-US" sz="4800" dirty="0"/>
          </a:p>
        </p:txBody>
      </p:sp>
      <p:graphicFrame>
        <p:nvGraphicFramePr>
          <p:cNvPr id="3" name="Table 2"/>
          <p:cNvGraphicFramePr>
            <a:graphicFrameLocks noGrp="1"/>
          </p:cNvGraphicFramePr>
          <p:nvPr>
            <p:extLst/>
          </p:nvPr>
        </p:nvGraphicFramePr>
        <p:xfrm>
          <a:off x="1443454" y="1915440"/>
          <a:ext cx="9623152" cy="4351334"/>
        </p:xfrm>
        <a:graphic>
          <a:graphicData uri="http://schemas.openxmlformats.org/drawingml/2006/table">
            <a:tbl>
              <a:tblPr/>
              <a:tblGrid>
                <a:gridCol w="1202894"/>
                <a:gridCol w="1202894"/>
                <a:gridCol w="1202894"/>
                <a:gridCol w="1202894"/>
                <a:gridCol w="1202894"/>
                <a:gridCol w="1202894"/>
                <a:gridCol w="1202894"/>
                <a:gridCol w="1202894"/>
              </a:tblGrid>
              <a:tr h="334718">
                <a:tc gridSpan="2">
                  <a:txBody>
                    <a:bodyPr/>
                    <a:lstStyle/>
                    <a:p>
                      <a:pPr algn="ctr"/>
                      <a:r>
                        <a:rPr lang="en-US" sz="1600" dirty="0">
                          <a:effectLst/>
                        </a:rPr>
                        <a:t>I</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a:r>
                        <a:rPr lang="en-US" sz="1600" dirty="0">
                          <a:effectLst/>
                        </a:rPr>
                        <a:t>II</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a:r>
                        <a:rPr lang="en-US" sz="1600">
                          <a:effectLst/>
                        </a:rPr>
                        <a:t>III</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a:r>
                        <a:rPr lang="en-US" sz="1600">
                          <a:effectLst/>
                        </a:rPr>
                        <a:t>IV</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r>
              <a:tr h="334718">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10.0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9.14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7.46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6.58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6.95</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8.14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6.77</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5.76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13.0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7.58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13.0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8.74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13.0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12.74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7.71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8.77</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7.11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8.33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9.26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7.81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8.47</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9.96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7.04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6.0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7.24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6.13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6.08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5.25</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4.26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3.10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5.39</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12.0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10.84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9.13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8.15</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5.56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7.0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4.82</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7.26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6.42</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7.91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5.68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4.74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5.73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6.89</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14" name="Rectangle 13"/>
          <p:cNvSpPr/>
          <p:nvPr/>
        </p:nvSpPr>
        <p:spPr>
          <a:xfrm>
            <a:off x="3383252" y="2791341"/>
            <a:ext cx="5402911" cy="259953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Para </a:t>
            </a:r>
            <a:r>
              <a:rPr lang="en-US" sz="2000" b="1" dirty="0" err="1" smtClean="0">
                <a:solidFill>
                  <a:schemeClr val="tx1"/>
                </a:solidFill>
              </a:rPr>
              <a:t>cada</a:t>
            </a:r>
            <a:r>
              <a:rPr lang="en-US" sz="2000" b="1" dirty="0" smtClean="0">
                <a:solidFill>
                  <a:schemeClr val="tx1"/>
                </a:solidFill>
              </a:rPr>
              <a:t> </a:t>
            </a:r>
            <a:r>
              <a:rPr lang="en-US" sz="2000" b="1" dirty="0" err="1" smtClean="0">
                <a:solidFill>
                  <a:schemeClr val="tx1"/>
                </a:solidFill>
              </a:rPr>
              <a:t>conjunto</a:t>
            </a:r>
            <a:r>
              <a:rPr lang="en-US" sz="2000" b="1" dirty="0" smtClean="0">
                <a:solidFill>
                  <a:schemeClr val="tx1"/>
                </a:solidFill>
              </a:rPr>
              <a:t> de dados:</a:t>
            </a:r>
          </a:p>
          <a:p>
            <a:pPr algn="ctr"/>
            <a:endParaRPr lang="en-US" sz="2000" dirty="0" smtClean="0">
              <a:solidFill>
                <a:schemeClr val="tx1"/>
              </a:solidFill>
            </a:endParaRPr>
          </a:p>
          <a:p>
            <a:pPr algn="ctr"/>
            <a:r>
              <a:rPr lang="en-US" sz="2000" dirty="0" err="1" smtClean="0">
                <a:solidFill>
                  <a:schemeClr val="tx1"/>
                </a:solidFill>
              </a:rPr>
              <a:t>Média</a:t>
            </a:r>
            <a:r>
              <a:rPr lang="en-US" sz="2000" dirty="0" smtClean="0">
                <a:solidFill>
                  <a:schemeClr val="tx1"/>
                </a:solidFill>
              </a:rPr>
              <a:t>(x) = 9</a:t>
            </a:r>
          </a:p>
          <a:p>
            <a:pPr algn="ctr"/>
            <a:r>
              <a:rPr lang="en-US" sz="2000" dirty="0" err="1" smtClean="0">
                <a:solidFill>
                  <a:schemeClr val="tx1"/>
                </a:solidFill>
              </a:rPr>
              <a:t>Média</a:t>
            </a:r>
            <a:r>
              <a:rPr lang="en-US" sz="2000" dirty="0" smtClean="0">
                <a:solidFill>
                  <a:schemeClr val="tx1"/>
                </a:solidFill>
              </a:rPr>
              <a:t>(y) = 7,5</a:t>
            </a:r>
          </a:p>
          <a:p>
            <a:pPr algn="ctr"/>
            <a:r>
              <a:rPr lang="en-US" sz="2000" dirty="0" err="1" smtClean="0">
                <a:solidFill>
                  <a:schemeClr val="tx1"/>
                </a:solidFill>
              </a:rPr>
              <a:t>Var</a:t>
            </a:r>
            <a:r>
              <a:rPr lang="en-US" sz="2000" dirty="0" smtClean="0">
                <a:solidFill>
                  <a:schemeClr val="tx1"/>
                </a:solidFill>
              </a:rPr>
              <a:t>(x) = 11 </a:t>
            </a:r>
          </a:p>
          <a:p>
            <a:pPr algn="ctr"/>
            <a:r>
              <a:rPr lang="en-US" sz="2000" dirty="0" err="1" smtClean="0">
                <a:solidFill>
                  <a:schemeClr val="tx1"/>
                </a:solidFill>
              </a:rPr>
              <a:t>Var</a:t>
            </a:r>
            <a:r>
              <a:rPr lang="en-US" sz="2000" dirty="0" smtClean="0">
                <a:solidFill>
                  <a:schemeClr val="tx1"/>
                </a:solidFill>
              </a:rPr>
              <a:t>(</a:t>
            </a:r>
            <a:r>
              <a:rPr lang="en-US" sz="2000" i="1" dirty="0" smtClean="0">
                <a:solidFill>
                  <a:schemeClr val="tx1"/>
                </a:solidFill>
              </a:rPr>
              <a:t>y) = </a:t>
            </a:r>
            <a:r>
              <a:rPr lang="en-US" sz="2000" dirty="0" smtClean="0">
                <a:solidFill>
                  <a:schemeClr val="tx1"/>
                </a:solidFill>
              </a:rPr>
              <a:t>4,12</a:t>
            </a:r>
            <a:endParaRPr lang="en-US" sz="2000" dirty="0">
              <a:solidFill>
                <a:schemeClr val="tx1"/>
              </a:solidFill>
            </a:endParaRPr>
          </a:p>
          <a:p>
            <a:pPr algn="ctr"/>
            <a:r>
              <a:rPr lang="en-US" sz="2000" dirty="0" err="1" smtClean="0">
                <a:solidFill>
                  <a:schemeClr val="tx1"/>
                </a:solidFill>
              </a:rPr>
              <a:t>Cor</a:t>
            </a:r>
            <a:r>
              <a:rPr lang="en-US" sz="2000" dirty="0" smtClean="0">
                <a:solidFill>
                  <a:schemeClr val="tx1"/>
                </a:solidFill>
              </a:rPr>
              <a:t>(</a:t>
            </a:r>
            <a:r>
              <a:rPr lang="en-US" sz="2000" dirty="0" err="1" smtClean="0">
                <a:solidFill>
                  <a:schemeClr val="tx1"/>
                </a:solidFill>
              </a:rPr>
              <a:t>x,y</a:t>
            </a:r>
            <a:r>
              <a:rPr lang="en-US" sz="2000" dirty="0" smtClean="0">
                <a:solidFill>
                  <a:schemeClr val="tx1"/>
                </a:solidFill>
              </a:rPr>
              <a:t>) = 0.816</a:t>
            </a:r>
            <a:endParaRPr lang="en-US" sz="2000" dirty="0">
              <a:solidFill>
                <a:schemeClr val="tx1"/>
              </a:solidFill>
            </a:endParaRPr>
          </a:p>
          <a:p>
            <a:pPr algn="ctr"/>
            <a:r>
              <a:rPr lang="en-US" sz="2000" dirty="0" err="1">
                <a:solidFill>
                  <a:schemeClr val="tx1"/>
                </a:solidFill>
              </a:rPr>
              <a:t>R</a:t>
            </a:r>
            <a:r>
              <a:rPr lang="en-US" sz="2000" dirty="0" err="1" smtClean="0">
                <a:solidFill>
                  <a:schemeClr val="tx1"/>
                </a:solidFill>
              </a:rPr>
              <a:t>egressão</a:t>
            </a:r>
            <a:r>
              <a:rPr lang="en-US" sz="2000" dirty="0" smtClean="0">
                <a:solidFill>
                  <a:schemeClr val="tx1"/>
                </a:solidFill>
              </a:rPr>
              <a:t> Linear: </a:t>
            </a:r>
            <a:r>
              <a:rPr lang="en-US" sz="2000" i="1" dirty="0" smtClean="0">
                <a:solidFill>
                  <a:schemeClr val="tx1"/>
                </a:solidFill>
              </a:rPr>
              <a:t>y </a:t>
            </a:r>
            <a:r>
              <a:rPr lang="en-US" sz="2000" i="1" dirty="0">
                <a:solidFill>
                  <a:schemeClr val="tx1"/>
                </a:solidFill>
              </a:rPr>
              <a:t>= 0.5x + 3</a:t>
            </a:r>
            <a:endParaRPr lang="en-US" sz="2000" dirty="0">
              <a:solidFill>
                <a:schemeClr val="tx1"/>
              </a:solidFill>
            </a:endParaRPr>
          </a:p>
        </p:txBody>
      </p:sp>
      <p:sp>
        <p:nvSpPr>
          <p:cNvPr id="13" name="Title 1"/>
          <p:cNvSpPr>
            <a:spLocks noGrp="1"/>
          </p:cNvSpPr>
          <p:nvPr>
            <p:ph type="title"/>
          </p:nvPr>
        </p:nvSpPr>
        <p:spPr>
          <a:xfrm>
            <a:off x="838200" y="365125"/>
            <a:ext cx="10515600" cy="1325563"/>
          </a:xfrm>
        </p:spPr>
        <p:txBody>
          <a:bodyPr/>
          <a:lstStyle/>
          <a:p>
            <a:r>
              <a:rPr lang="pt-PT" dirty="0"/>
              <a:t>Quarteto </a:t>
            </a:r>
            <a:r>
              <a:rPr lang="pt-PT" dirty="0" smtClean="0"/>
              <a:t>de </a:t>
            </a:r>
            <a:r>
              <a:rPr lang="pt-PT" dirty="0"/>
              <a:t>Anscomb</a:t>
            </a:r>
            <a:endParaRPr lang="en-US" dirty="0"/>
          </a:p>
        </p:txBody>
      </p:sp>
    </p:spTree>
    <p:extLst>
      <p:ext uri="{BB962C8B-B14F-4D97-AF65-F5344CB8AC3E}">
        <p14:creationId xmlns:p14="http://schemas.microsoft.com/office/powerpoint/2010/main" val="126272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pt-BR"/>
          </a:p>
        </p:txBody>
      </p:sp>
      <p:pic>
        <p:nvPicPr>
          <p:cNvPr id="2050" name="Picture 2" descr="Anscombe's Quart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835" y="1569514"/>
            <a:ext cx="7349493" cy="528848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p:txBody>
          <a:bodyPr/>
          <a:lstStyle/>
          <a:p>
            <a:r>
              <a:rPr lang="pt-PT" dirty="0"/>
              <a:t>Quarteto </a:t>
            </a:r>
            <a:r>
              <a:rPr lang="pt-PT" dirty="0" smtClean="0"/>
              <a:t>de </a:t>
            </a:r>
            <a:r>
              <a:rPr lang="pt-PT" dirty="0"/>
              <a:t>Anscomb</a:t>
            </a:r>
            <a:endParaRPr lang="en-US" dirty="0"/>
          </a:p>
        </p:txBody>
      </p:sp>
    </p:spTree>
    <p:extLst>
      <p:ext uri="{BB962C8B-B14F-4D97-AF65-F5344CB8AC3E}">
        <p14:creationId xmlns:p14="http://schemas.microsoft.com/office/powerpoint/2010/main" val="3336034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
        <p:nvSpPr>
          <p:cNvPr id="8" name="Rectangle 7"/>
          <p:cNvSpPr/>
          <p:nvPr/>
        </p:nvSpPr>
        <p:spPr>
          <a:xfrm>
            <a:off x="1790536" y="3527998"/>
            <a:ext cx="7447732" cy="6256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14149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1866033" y="199159"/>
            <a:ext cx="8459932" cy="6459682"/>
          </a:xfrm>
          <a:prstGeom prst="rect">
            <a:avLst/>
          </a:prstGeom>
        </p:spPr>
      </p:pic>
    </p:spTree>
    <p:extLst>
      <p:ext uri="{BB962C8B-B14F-4D97-AF65-F5344CB8AC3E}">
        <p14:creationId xmlns:p14="http://schemas.microsoft.com/office/powerpoint/2010/main" val="4094757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3594" y="5950501"/>
            <a:ext cx="2913560" cy="452153"/>
          </a:xfrm>
          <a:prstGeom prst="rect">
            <a:avLst/>
          </a:prstGeom>
        </p:spPr>
      </p:pic>
      <p:pic>
        <p:nvPicPr>
          <p:cNvPr id="7" name="Picture 6">
            <a:hlinkClick r:id="rId3"/>
          </p:cNvPr>
          <p:cNvPicPr>
            <a:picLocks noChangeAspect="1"/>
          </p:cNvPicPr>
          <p:nvPr/>
        </p:nvPicPr>
        <p:blipFill>
          <a:blip r:embed="rId4"/>
          <a:stretch>
            <a:fillRect/>
          </a:stretch>
        </p:blipFill>
        <p:spPr>
          <a:xfrm>
            <a:off x="2847333" y="301844"/>
            <a:ext cx="7066083" cy="4508743"/>
          </a:xfrm>
          <a:prstGeom prst="rect">
            <a:avLst/>
          </a:prstGeom>
          <a:ln>
            <a:noFill/>
          </a:ln>
          <a:effectLst>
            <a:outerShdw blurRad="292100" dist="139700" dir="2700000" algn="tl" rotWithShape="0">
              <a:srgbClr val="333333">
                <a:alpha val="65000"/>
              </a:srgbClr>
            </a:outerShdw>
          </a:effectLst>
        </p:spPr>
      </p:pic>
      <p:sp>
        <p:nvSpPr>
          <p:cNvPr id="8" name="Subtitle 2"/>
          <p:cNvSpPr txBox="1">
            <a:spLocks/>
          </p:cNvSpPr>
          <p:nvPr/>
        </p:nvSpPr>
        <p:spPr>
          <a:xfrm>
            <a:off x="1808375" y="5376300"/>
            <a:ext cx="9144000" cy="8002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err="1" smtClean="0">
                <a:hlinkClick r:id="rId5"/>
              </a:rPr>
              <a:t>TaxiVis</a:t>
            </a:r>
            <a:r>
              <a:rPr lang="en-US" sz="3200" dirty="0" smtClean="0">
                <a:hlinkClick r:id="rId5"/>
              </a:rPr>
              <a:t>: Exploring Taxi Trip Records in New York City</a:t>
            </a:r>
            <a:endParaRPr lang="en-US" sz="2000" dirty="0"/>
          </a:p>
        </p:txBody>
      </p:sp>
    </p:spTree>
    <p:extLst>
      <p:ext uri="{BB962C8B-B14F-4D97-AF65-F5344CB8AC3E}">
        <p14:creationId xmlns:p14="http://schemas.microsoft.com/office/powerpoint/2010/main" val="6937442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402" y="4685122"/>
            <a:ext cx="11868346" cy="992222"/>
          </a:xfrm>
        </p:spPr>
        <p:txBody>
          <a:bodyPr>
            <a:normAutofit/>
          </a:bodyPr>
          <a:lstStyle/>
          <a:p>
            <a:r>
              <a:rPr lang="en-US" sz="3200" dirty="0" smtClean="0">
                <a:hlinkClick r:id="rId3"/>
              </a:rPr>
              <a:t>Urbane: A 3D Framework to Support Data Driven </a:t>
            </a:r>
            <a:br>
              <a:rPr lang="en-US" sz="3200" dirty="0" smtClean="0">
                <a:hlinkClick r:id="rId3"/>
              </a:rPr>
            </a:br>
            <a:r>
              <a:rPr lang="en-US" sz="3200" dirty="0" smtClean="0">
                <a:hlinkClick r:id="rId3"/>
              </a:rPr>
              <a:t>Decision Making in Urban Development</a:t>
            </a:r>
            <a:endParaRPr lang="en-US" sz="3200" dirty="0"/>
          </a:p>
        </p:txBody>
      </p:sp>
      <p:grpSp>
        <p:nvGrpSpPr>
          <p:cNvPr id="7" name="Group 6"/>
          <p:cNvGrpSpPr/>
          <p:nvPr/>
        </p:nvGrpSpPr>
        <p:grpSpPr>
          <a:xfrm>
            <a:off x="2503622" y="5580669"/>
            <a:ext cx="7184755" cy="925466"/>
            <a:chOff x="818729" y="6040230"/>
            <a:chExt cx="7184755" cy="925466"/>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729" y="6280879"/>
              <a:ext cx="2913560" cy="45215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8018" y="6040230"/>
              <a:ext cx="925466" cy="925466"/>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3071" y="6085718"/>
              <a:ext cx="1123304" cy="842477"/>
            </a:xfrm>
            <a:prstGeom prst="rect">
              <a:avLst/>
            </a:prstGeom>
          </p:spPr>
        </p:pic>
      </p:grpSp>
      <p:pic>
        <p:nvPicPr>
          <p:cNvPr id="9" name="Picture 8">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1925" y="593446"/>
            <a:ext cx="8327300" cy="3923195"/>
          </a:xfrm>
          <a:prstGeom prst="rect">
            <a:avLst/>
          </a:prstGeom>
        </p:spPr>
      </p:pic>
    </p:spTree>
    <p:extLst>
      <p:ext uri="{BB962C8B-B14F-4D97-AF65-F5344CB8AC3E}">
        <p14:creationId xmlns:p14="http://schemas.microsoft.com/office/powerpoint/2010/main" val="13283065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Por que Aprender </a:t>
            </a:r>
            <a:br>
              <a:rPr lang="pt-BR" dirty="0" smtClean="0"/>
            </a:br>
            <a:r>
              <a:rPr lang="pt-BR" dirty="0" smtClean="0"/>
              <a:t>Visualização de Dados?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87395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Usos</a:t>
            </a:r>
            <a:r>
              <a:rPr lang="en-US" dirty="0" smtClean="0"/>
              <a:t> da </a:t>
            </a:r>
            <a:r>
              <a:rPr lang="en-US" dirty="0" err="1" smtClean="0"/>
              <a:t>Visualação</a:t>
            </a:r>
            <a:r>
              <a:rPr lang="en-US" dirty="0" smtClean="0"/>
              <a:t> de Dados</a:t>
            </a:r>
            <a:endParaRPr lang="en-US" dirty="0"/>
          </a:p>
        </p:txBody>
      </p:sp>
      <p:grpSp>
        <p:nvGrpSpPr>
          <p:cNvPr id="5" name="Group 4"/>
          <p:cNvGrpSpPr/>
          <p:nvPr/>
        </p:nvGrpSpPr>
        <p:grpSpPr>
          <a:xfrm>
            <a:off x="609769" y="2319338"/>
            <a:ext cx="10972462" cy="1120587"/>
            <a:chOff x="609769" y="1690688"/>
            <a:chExt cx="10972462" cy="1120587"/>
          </a:xfrm>
        </p:grpSpPr>
        <p:grpSp>
          <p:nvGrpSpPr>
            <p:cNvPr id="10" name="Group 9"/>
            <p:cNvGrpSpPr/>
            <p:nvPr/>
          </p:nvGrpSpPr>
          <p:grpSpPr>
            <a:xfrm>
              <a:off x="609769" y="1887945"/>
              <a:ext cx="10972462" cy="923330"/>
              <a:chOff x="-261256" y="5043342"/>
              <a:chExt cx="10972462" cy="923330"/>
            </a:xfrm>
          </p:grpSpPr>
          <p:grpSp>
            <p:nvGrpSpPr>
              <p:cNvPr id="11" name="Group 10"/>
              <p:cNvGrpSpPr/>
              <p:nvPr/>
            </p:nvGrpSpPr>
            <p:grpSpPr>
              <a:xfrm>
                <a:off x="-261256" y="5043342"/>
                <a:ext cx="10972462" cy="923330"/>
                <a:chOff x="-261256" y="5043342"/>
                <a:chExt cx="10972462" cy="923330"/>
              </a:xfrm>
            </p:grpSpPr>
            <p:sp>
              <p:nvSpPr>
                <p:cNvPr id="13" name="TextBox 12"/>
                <p:cNvSpPr txBox="1"/>
                <p:nvPr/>
              </p:nvSpPr>
              <p:spPr>
                <a:xfrm>
                  <a:off x="-261256" y="5043342"/>
                  <a:ext cx="3306900" cy="923330"/>
                </a:xfrm>
                <a:prstGeom prst="rect">
                  <a:avLst/>
                </a:prstGeom>
                <a:noFill/>
              </p:spPr>
              <p:txBody>
                <a:bodyPr wrap="square" rtlCol="0">
                  <a:spAutoFit/>
                </a:bodyPr>
                <a:lstStyle/>
                <a:p>
                  <a:pPr algn="ctr"/>
                  <a:r>
                    <a:rPr lang="en-US" sz="5400" dirty="0" smtClean="0"/>
                    <a:t>Insight</a:t>
                  </a:r>
                  <a:endParaRPr lang="en-US" sz="5400" dirty="0"/>
                </a:p>
              </p:txBody>
            </p:sp>
            <p:sp>
              <p:nvSpPr>
                <p:cNvPr id="14" name="TextBox 13"/>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12" name="Straight Arrow Connector 11"/>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3" name="TextBox 2"/>
            <p:cNvSpPr txBox="1"/>
            <p:nvPr/>
          </p:nvSpPr>
          <p:spPr>
            <a:xfrm>
              <a:off x="4157221" y="1690688"/>
              <a:ext cx="3487917" cy="584775"/>
            </a:xfrm>
            <a:prstGeom prst="rect">
              <a:avLst/>
            </a:prstGeom>
            <a:noFill/>
          </p:spPr>
          <p:txBody>
            <a:bodyPr wrap="square" rtlCol="0">
              <a:spAutoFit/>
            </a:bodyPr>
            <a:lstStyle/>
            <a:p>
              <a:pPr algn="ctr"/>
              <a:r>
                <a:rPr lang="pt-BR" sz="3200" dirty="0" smtClean="0">
                  <a:solidFill>
                    <a:srgbClr val="FF0000"/>
                  </a:solidFill>
                </a:rPr>
                <a:t>Comunicação</a:t>
              </a:r>
              <a:endParaRPr lang="en-US" dirty="0">
                <a:solidFill>
                  <a:srgbClr val="FF0000"/>
                </a:solidFill>
              </a:endParaRPr>
            </a:p>
          </p:txBody>
        </p:sp>
      </p:grpSp>
      <p:grpSp>
        <p:nvGrpSpPr>
          <p:cNvPr id="4" name="Group 3"/>
          <p:cNvGrpSpPr/>
          <p:nvPr/>
        </p:nvGrpSpPr>
        <p:grpSpPr>
          <a:xfrm>
            <a:off x="609769" y="4112759"/>
            <a:ext cx="10972462" cy="1259377"/>
            <a:chOff x="609769" y="3484109"/>
            <a:chExt cx="10972462" cy="1259377"/>
          </a:xfrm>
        </p:grpSpPr>
        <p:grpSp>
          <p:nvGrpSpPr>
            <p:cNvPr id="21" name="Group 20"/>
            <p:cNvGrpSpPr/>
            <p:nvPr/>
          </p:nvGrpSpPr>
          <p:grpSpPr>
            <a:xfrm>
              <a:off x="609769" y="3820156"/>
              <a:ext cx="10972462" cy="923330"/>
              <a:chOff x="-261256" y="5043342"/>
              <a:chExt cx="10972462" cy="923330"/>
            </a:xfrm>
          </p:grpSpPr>
          <p:grpSp>
            <p:nvGrpSpPr>
              <p:cNvPr id="22" name="Group 21"/>
              <p:cNvGrpSpPr/>
              <p:nvPr/>
            </p:nvGrpSpPr>
            <p:grpSpPr>
              <a:xfrm>
                <a:off x="-261256" y="5043342"/>
                <a:ext cx="10972462" cy="923330"/>
                <a:chOff x="-261256" y="5043342"/>
                <a:chExt cx="10972462" cy="923330"/>
              </a:xfrm>
            </p:grpSpPr>
            <p:sp>
              <p:nvSpPr>
                <p:cNvPr id="24" name="TextBox 23"/>
                <p:cNvSpPr txBox="1"/>
                <p:nvPr/>
              </p:nvSpPr>
              <p:spPr>
                <a:xfrm>
                  <a:off x="-261256" y="5043342"/>
                  <a:ext cx="3306900" cy="923330"/>
                </a:xfrm>
                <a:prstGeom prst="rect">
                  <a:avLst/>
                </a:prstGeom>
                <a:noFill/>
              </p:spPr>
              <p:txBody>
                <a:bodyPr wrap="square" rtlCol="0">
                  <a:spAutoFit/>
                </a:bodyPr>
                <a:lstStyle/>
                <a:p>
                  <a:pPr algn="ctr"/>
                  <a:r>
                    <a:rPr lang="en-US" sz="5400" dirty="0" smtClean="0"/>
                    <a:t>Data</a:t>
                  </a:r>
                  <a:endParaRPr lang="en-US" sz="5400" dirty="0"/>
                </a:p>
              </p:txBody>
            </p:sp>
            <p:sp>
              <p:nvSpPr>
                <p:cNvPr id="25" name="TextBox 24"/>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23" name="Straight Arrow Connector 22"/>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26" name="TextBox 25"/>
            <p:cNvSpPr txBox="1"/>
            <p:nvPr/>
          </p:nvSpPr>
          <p:spPr>
            <a:xfrm>
              <a:off x="4309621" y="3484109"/>
              <a:ext cx="3487917" cy="584775"/>
            </a:xfrm>
            <a:prstGeom prst="rect">
              <a:avLst/>
            </a:prstGeom>
            <a:noFill/>
          </p:spPr>
          <p:txBody>
            <a:bodyPr wrap="square" rtlCol="0">
              <a:spAutoFit/>
            </a:bodyPr>
            <a:lstStyle/>
            <a:p>
              <a:pPr algn="ctr"/>
              <a:r>
                <a:rPr lang="pt-BR" sz="3200" dirty="0" smtClean="0">
                  <a:solidFill>
                    <a:srgbClr val="FF0000"/>
                  </a:solidFill>
                </a:rPr>
                <a:t>Exploração/Análise</a:t>
              </a:r>
              <a:endParaRPr lang="en-US" dirty="0">
                <a:solidFill>
                  <a:srgbClr val="FF0000"/>
                </a:solidFill>
              </a:endParaRPr>
            </a:p>
          </p:txBody>
        </p:sp>
      </p:grpSp>
    </p:spTree>
    <p:custDataLst>
      <p:tags r:id="rId1"/>
    </p:custDataLst>
    <p:extLst>
      <p:ext uri="{BB962C8B-B14F-4D97-AF65-F5344CB8AC3E}">
        <p14:creationId xmlns:p14="http://schemas.microsoft.com/office/powerpoint/2010/main" val="3537551458"/>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Usos</a:t>
            </a:r>
            <a:r>
              <a:rPr lang="en-US" dirty="0" smtClean="0"/>
              <a:t> da </a:t>
            </a:r>
            <a:r>
              <a:rPr lang="en-US" dirty="0" err="1" smtClean="0"/>
              <a:t>Visualação</a:t>
            </a:r>
            <a:r>
              <a:rPr lang="en-US" dirty="0" smtClean="0"/>
              <a:t> de Dados</a:t>
            </a:r>
            <a:endParaRPr lang="en-US" dirty="0"/>
          </a:p>
        </p:txBody>
      </p:sp>
      <p:grpSp>
        <p:nvGrpSpPr>
          <p:cNvPr id="10" name="Group 9"/>
          <p:cNvGrpSpPr/>
          <p:nvPr/>
        </p:nvGrpSpPr>
        <p:grpSpPr>
          <a:xfrm>
            <a:off x="609769" y="1887945"/>
            <a:ext cx="10972462" cy="923330"/>
            <a:chOff x="-261256" y="5043342"/>
            <a:chExt cx="10972462" cy="923330"/>
          </a:xfrm>
        </p:grpSpPr>
        <p:grpSp>
          <p:nvGrpSpPr>
            <p:cNvPr id="11" name="Group 10"/>
            <p:cNvGrpSpPr/>
            <p:nvPr/>
          </p:nvGrpSpPr>
          <p:grpSpPr>
            <a:xfrm>
              <a:off x="-261256" y="5043342"/>
              <a:ext cx="10972462" cy="923330"/>
              <a:chOff x="-261256" y="5043342"/>
              <a:chExt cx="10972462" cy="923330"/>
            </a:xfrm>
          </p:grpSpPr>
          <p:sp>
            <p:nvSpPr>
              <p:cNvPr id="13" name="TextBox 12"/>
              <p:cNvSpPr txBox="1"/>
              <p:nvPr/>
            </p:nvSpPr>
            <p:spPr>
              <a:xfrm>
                <a:off x="-261256" y="5043342"/>
                <a:ext cx="3306900" cy="923330"/>
              </a:xfrm>
              <a:prstGeom prst="rect">
                <a:avLst/>
              </a:prstGeom>
              <a:noFill/>
            </p:spPr>
            <p:txBody>
              <a:bodyPr wrap="square" rtlCol="0">
                <a:spAutoFit/>
              </a:bodyPr>
              <a:lstStyle/>
              <a:p>
                <a:pPr algn="ctr"/>
                <a:r>
                  <a:rPr lang="en-US" sz="5400" dirty="0" smtClean="0"/>
                  <a:t>Insight</a:t>
                </a:r>
                <a:endParaRPr lang="en-US" sz="5400" dirty="0"/>
              </a:p>
            </p:txBody>
          </p:sp>
          <p:sp>
            <p:nvSpPr>
              <p:cNvPr id="14" name="TextBox 13"/>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12" name="Straight Arrow Connector 11"/>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395092" y="3348600"/>
            <a:ext cx="11379481" cy="2980944"/>
            <a:chOff x="838200" y="3735100"/>
            <a:chExt cx="11379481" cy="2980944"/>
          </a:xfrm>
        </p:grpSpPr>
        <p:pic>
          <p:nvPicPr>
            <p:cNvPr id="9218" name="Picture 2" descr="http://visualoop.com/media/2015/03/Diamonds-Were-a-Girls-Best-Fri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735101"/>
              <a:ext cx="2923492" cy="29787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9220" name="Picture 4" descr="http://cdn2.hubspot.net/hub/183393/file-816054927-png/Blog_Post_Images/baby-boomers-infographic.png?t=1450730339153&amp;width=618&amp;height=5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259" y="3735100"/>
              <a:ext cx="3633577" cy="298094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9224" name="Picture 8" descr="https://eagereyes.org/media/2010/usefuljunk-monst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4232" y="3735100"/>
              <a:ext cx="3943449" cy="29787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4157221" y="1690688"/>
            <a:ext cx="3487917" cy="584775"/>
          </a:xfrm>
          <a:prstGeom prst="rect">
            <a:avLst/>
          </a:prstGeom>
          <a:noFill/>
        </p:spPr>
        <p:txBody>
          <a:bodyPr wrap="square" rtlCol="0">
            <a:spAutoFit/>
          </a:bodyPr>
          <a:lstStyle/>
          <a:p>
            <a:pPr algn="ctr"/>
            <a:r>
              <a:rPr lang="pt-BR" sz="3200" dirty="0" smtClean="0">
                <a:solidFill>
                  <a:srgbClr val="FF0000"/>
                </a:solidFill>
              </a:rPr>
              <a:t>Comunicação</a:t>
            </a:r>
            <a:endParaRPr lang="en-US" dirty="0">
              <a:solidFill>
                <a:srgbClr val="FF0000"/>
              </a:solidFill>
            </a:endParaRPr>
          </a:p>
        </p:txBody>
      </p:sp>
    </p:spTree>
    <p:custDataLst>
      <p:tags r:id="rId1"/>
    </p:custDataLst>
    <p:extLst>
      <p:ext uri="{BB962C8B-B14F-4D97-AF65-F5344CB8AC3E}">
        <p14:creationId xmlns:p14="http://schemas.microsoft.com/office/powerpoint/2010/main" val="3084522306"/>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Usos</a:t>
            </a:r>
            <a:r>
              <a:rPr lang="en-US" dirty="0" smtClean="0"/>
              <a:t> da </a:t>
            </a:r>
            <a:r>
              <a:rPr lang="en-US" dirty="0" err="1" smtClean="0"/>
              <a:t>Visualação</a:t>
            </a:r>
            <a:r>
              <a:rPr lang="en-US" dirty="0" smtClean="0"/>
              <a:t> de Dados</a:t>
            </a:r>
            <a:endParaRPr lang="en-US" dirty="0"/>
          </a:p>
        </p:txBody>
      </p:sp>
      <p:grpSp>
        <p:nvGrpSpPr>
          <p:cNvPr id="10" name="Group 9"/>
          <p:cNvGrpSpPr/>
          <p:nvPr/>
        </p:nvGrpSpPr>
        <p:grpSpPr>
          <a:xfrm>
            <a:off x="609769" y="1887945"/>
            <a:ext cx="10972462" cy="923330"/>
            <a:chOff x="-261256" y="5043342"/>
            <a:chExt cx="10972462" cy="923330"/>
          </a:xfrm>
        </p:grpSpPr>
        <p:grpSp>
          <p:nvGrpSpPr>
            <p:cNvPr id="11" name="Group 10"/>
            <p:cNvGrpSpPr/>
            <p:nvPr/>
          </p:nvGrpSpPr>
          <p:grpSpPr>
            <a:xfrm>
              <a:off x="-261256" y="5043342"/>
              <a:ext cx="10972462" cy="923330"/>
              <a:chOff x="-261256" y="5043342"/>
              <a:chExt cx="10972462" cy="923330"/>
            </a:xfrm>
          </p:grpSpPr>
          <p:sp>
            <p:nvSpPr>
              <p:cNvPr id="13" name="TextBox 12"/>
              <p:cNvSpPr txBox="1"/>
              <p:nvPr/>
            </p:nvSpPr>
            <p:spPr>
              <a:xfrm>
                <a:off x="-261256" y="5043342"/>
                <a:ext cx="3306900" cy="923330"/>
              </a:xfrm>
              <a:prstGeom prst="rect">
                <a:avLst/>
              </a:prstGeom>
              <a:noFill/>
            </p:spPr>
            <p:txBody>
              <a:bodyPr wrap="square" rtlCol="0">
                <a:spAutoFit/>
              </a:bodyPr>
              <a:lstStyle/>
              <a:p>
                <a:pPr algn="ctr"/>
                <a:r>
                  <a:rPr lang="en-US" sz="5400" dirty="0" smtClean="0"/>
                  <a:t>Data</a:t>
                </a:r>
                <a:endParaRPr lang="en-US" sz="5400" dirty="0"/>
              </a:p>
            </p:txBody>
          </p:sp>
          <p:sp>
            <p:nvSpPr>
              <p:cNvPr id="14" name="TextBox 13"/>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12" name="Straight Arrow Connector 11"/>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3" name="TextBox 2"/>
          <p:cNvSpPr txBox="1"/>
          <p:nvPr/>
        </p:nvSpPr>
        <p:spPr>
          <a:xfrm>
            <a:off x="4157221" y="1690688"/>
            <a:ext cx="3487917" cy="861774"/>
          </a:xfrm>
          <a:prstGeom prst="rect">
            <a:avLst/>
          </a:prstGeom>
          <a:noFill/>
        </p:spPr>
        <p:txBody>
          <a:bodyPr wrap="square" rtlCol="0">
            <a:spAutoFit/>
          </a:bodyPr>
          <a:lstStyle/>
          <a:p>
            <a:pPr algn="ctr"/>
            <a:r>
              <a:rPr lang="pt-BR" sz="3200" dirty="0">
                <a:solidFill>
                  <a:srgbClr val="FF0000"/>
                </a:solidFill>
              </a:rPr>
              <a:t>Exploração/Análise</a:t>
            </a:r>
            <a:endParaRPr lang="en-US" sz="3200" dirty="0">
              <a:solidFill>
                <a:srgbClr val="FF0000"/>
              </a:solidFill>
            </a:endParaRPr>
          </a:p>
          <a:p>
            <a:pPr algn="ctr"/>
            <a:endParaRPr lang="en-US" dirty="0">
              <a:solidFill>
                <a:srgbClr val="FF0000"/>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769" y="3298918"/>
            <a:ext cx="3192442" cy="319930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9742" y="3298918"/>
            <a:ext cx="3202874" cy="319930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6763" y="3243809"/>
            <a:ext cx="3275305" cy="3309524"/>
          </a:xfrm>
          <a:prstGeom prst="rect">
            <a:avLst/>
          </a:prstGeom>
        </p:spPr>
      </p:pic>
      <p:sp>
        <p:nvSpPr>
          <p:cNvPr id="18" name="TextBox 17"/>
          <p:cNvSpPr txBox="1"/>
          <p:nvPr/>
        </p:nvSpPr>
        <p:spPr>
          <a:xfrm>
            <a:off x="1842995" y="3411299"/>
            <a:ext cx="8483675" cy="1938992"/>
          </a:xfrm>
          <a:prstGeom prst="rect">
            <a:avLst/>
          </a:prstGeom>
          <a:solidFill>
            <a:schemeClr val="bg1"/>
          </a:solidFill>
          <a:ln w="57150">
            <a:solidFill>
              <a:srgbClr val="FF0000"/>
            </a:solidFill>
          </a:ln>
        </p:spPr>
        <p:txBody>
          <a:bodyPr wrap="square" rtlCol="0">
            <a:spAutoFit/>
          </a:bodyPr>
          <a:lstStyle/>
          <a:p>
            <a:pPr algn="ctr"/>
            <a:r>
              <a:rPr lang="en-US" sz="4000" i="1" dirty="0" err="1" smtClean="0"/>
              <a:t>Foco</a:t>
            </a:r>
            <a:r>
              <a:rPr lang="en-US" sz="4000" i="1" dirty="0" smtClean="0"/>
              <a:t> do </a:t>
            </a:r>
            <a:r>
              <a:rPr lang="en-US" sz="4000" i="1" dirty="0" err="1" smtClean="0"/>
              <a:t>curso</a:t>
            </a:r>
            <a:r>
              <a:rPr lang="en-US" sz="4000" i="1" dirty="0" smtClean="0"/>
              <a:t>:</a:t>
            </a:r>
            <a:br>
              <a:rPr lang="en-US" sz="4000" i="1" dirty="0" smtClean="0"/>
            </a:br>
            <a:r>
              <a:rPr lang="en-US" sz="4000" i="1" dirty="0" err="1" smtClean="0"/>
              <a:t>Sistemas</a:t>
            </a:r>
            <a:r>
              <a:rPr lang="en-US" sz="4000" i="1" dirty="0" smtClean="0"/>
              <a:t> de </a:t>
            </a:r>
            <a:r>
              <a:rPr lang="en-US" sz="4000" i="1" dirty="0" err="1" smtClean="0"/>
              <a:t>visualização</a:t>
            </a:r>
            <a:r>
              <a:rPr lang="en-US" sz="4000" i="1" dirty="0" smtClean="0"/>
              <a:t> para </a:t>
            </a:r>
            <a:r>
              <a:rPr lang="en-US" sz="4000" i="1" dirty="0" err="1" smtClean="0"/>
              <a:t>exploração</a:t>
            </a:r>
            <a:r>
              <a:rPr lang="en-US" sz="4000" i="1" dirty="0" smtClean="0"/>
              <a:t> </a:t>
            </a:r>
            <a:r>
              <a:rPr lang="en-US" sz="4000" i="1" dirty="0" err="1" smtClean="0"/>
              <a:t>interativa</a:t>
            </a:r>
            <a:r>
              <a:rPr lang="en-US" sz="4000" i="1" dirty="0" smtClean="0"/>
              <a:t> de dados</a:t>
            </a:r>
            <a:endParaRPr lang="en-US" sz="4000" i="1" dirty="0"/>
          </a:p>
        </p:txBody>
      </p:sp>
    </p:spTree>
    <p:custDataLst>
      <p:tags r:id="rId1"/>
    </p:custDataLst>
    <p:extLst>
      <p:ext uri="{BB962C8B-B14F-4D97-AF65-F5344CB8AC3E}">
        <p14:creationId xmlns:p14="http://schemas.microsoft.com/office/powerpoint/2010/main" val="2143792234"/>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pt-BR" dirty="0" smtClean="0"/>
              <a:t/>
            </a:r>
            <a:br>
              <a:rPr lang="pt-BR" dirty="0" smtClean="0"/>
            </a:br>
            <a:r>
              <a:rPr lang="pt-BR" dirty="0" smtClean="0"/>
              <a:t>O </a:t>
            </a:r>
            <a:r>
              <a:rPr lang="pt-BR" dirty="0"/>
              <a:t>que </a:t>
            </a:r>
            <a:r>
              <a:rPr lang="pt-BR" dirty="0" smtClean="0"/>
              <a:t>aprender? Onde entra a ciência da computação?</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64599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spTree>
    <p:extLst>
      <p:ext uri="{BB962C8B-B14F-4D97-AF65-F5344CB8AC3E}">
        <p14:creationId xmlns:p14="http://schemas.microsoft.com/office/powerpoint/2010/main" val="12834954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spTree>
    <p:extLst>
      <p:ext uri="{BB962C8B-B14F-4D97-AF65-F5344CB8AC3E}">
        <p14:creationId xmlns:p14="http://schemas.microsoft.com/office/powerpoint/2010/main" val="24214845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spTree>
    <p:extLst>
      <p:ext uri="{BB962C8B-B14F-4D97-AF65-F5344CB8AC3E}">
        <p14:creationId xmlns:p14="http://schemas.microsoft.com/office/powerpoint/2010/main" val="24703231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spTree>
    <p:extLst>
      <p:ext uri="{BB962C8B-B14F-4D97-AF65-F5344CB8AC3E}">
        <p14:creationId xmlns:p14="http://schemas.microsoft.com/office/powerpoint/2010/main" val="8145179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Inspeção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grpSp>
        <p:nvGrpSpPr>
          <p:cNvPr id="11" name="Group 10"/>
          <p:cNvGrpSpPr/>
          <p:nvPr/>
        </p:nvGrpSpPr>
        <p:grpSpPr>
          <a:xfrm>
            <a:off x="9215198" y="2894028"/>
            <a:ext cx="917367" cy="2542818"/>
            <a:chOff x="9901287" y="4913480"/>
            <a:chExt cx="847340" cy="2348711"/>
          </a:xfrm>
        </p:grpSpPr>
        <p:pic>
          <p:nvPicPr>
            <p:cNvPr id="23" name="Picture 22"/>
            <p:cNvPicPr>
              <a:picLocks noChangeAspect="1"/>
            </p:cNvPicPr>
            <p:nvPr/>
          </p:nvPicPr>
          <p:blipFill>
            <a:blip r:embed="rId6"/>
            <a:stretch>
              <a:fillRect/>
            </a:stretch>
          </p:blipFill>
          <p:spPr>
            <a:xfrm flipH="1">
              <a:off x="9901287" y="5213897"/>
              <a:ext cx="847340" cy="2048294"/>
            </a:xfrm>
            <a:prstGeom prst="rect">
              <a:avLst/>
            </a:prstGeom>
          </p:spPr>
        </p:pic>
        <p:sp>
          <p:nvSpPr>
            <p:cNvPr id="24" name="TextBox 4"/>
            <p:cNvSpPr txBox="1"/>
            <p:nvPr/>
          </p:nvSpPr>
          <p:spPr>
            <a:xfrm rot="1360618">
              <a:off x="10366381" y="4913480"/>
              <a:ext cx="367393"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t>!</a:t>
              </a:r>
              <a:endParaRPr lang="en-US" sz="3200" b="1" dirty="0"/>
            </a:p>
          </p:txBody>
        </p:sp>
      </p:grpSp>
    </p:spTree>
    <p:extLst>
      <p:ext uri="{BB962C8B-B14F-4D97-AF65-F5344CB8AC3E}">
        <p14:creationId xmlns:p14="http://schemas.microsoft.com/office/powerpoint/2010/main" val="20680924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Inspeção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23" name="Oval 22"/>
          <p:cNvSpPr/>
          <p:nvPr/>
        </p:nvSpPr>
        <p:spPr>
          <a:xfrm>
            <a:off x="2472514" y="2795652"/>
            <a:ext cx="2718707" cy="82180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smtClean="0"/>
              <a:t>Mineração e gerenciamento de dados</a:t>
            </a:r>
            <a:endParaRPr lang="en-US" dirty="0"/>
          </a:p>
        </p:txBody>
      </p:sp>
      <p:sp>
        <p:nvSpPr>
          <p:cNvPr id="24" name="Oval 23"/>
          <p:cNvSpPr/>
          <p:nvPr/>
        </p:nvSpPr>
        <p:spPr>
          <a:xfrm>
            <a:off x="2044700" y="5399116"/>
            <a:ext cx="3061219" cy="68520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Design</a:t>
            </a:r>
            <a:r>
              <a:rPr lang="en-US" dirty="0"/>
              <a:t/>
            </a:r>
            <a:br>
              <a:rPr lang="en-US" dirty="0"/>
            </a:br>
            <a:r>
              <a:rPr lang="en-US" dirty="0" err="1" smtClean="0"/>
              <a:t>Algoritmos</a:t>
            </a:r>
            <a:r>
              <a:rPr lang="en-US" dirty="0" smtClean="0"/>
              <a:t> de Layout</a:t>
            </a:r>
            <a:endParaRPr lang="en-US" dirty="0"/>
          </a:p>
        </p:txBody>
      </p:sp>
      <p:sp>
        <p:nvSpPr>
          <p:cNvPr id="29" name="Oval 28"/>
          <p:cNvSpPr/>
          <p:nvPr/>
        </p:nvSpPr>
        <p:spPr>
          <a:xfrm>
            <a:off x="6574522" y="2801341"/>
            <a:ext cx="2581501" cy="82180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Interfaces de </a:t>
            </a:r>
            <a:r>
              <a:rPr lang="en-US" dirty="0" err="1" smtClean="0"/>
              <a:t>usuário</a:t>
            </a:r>
            <a:endParaRPr lang="en-US" dirty="0"/>
          </a:p>
        </p:txBody>
      </p:sp>
      <p:sp>
        <p:nvSpPr>
          <p:cNvPr id="30" name="Oval 29"/>
          <p:cNvSpPr/>
          <p:nvPr/>
        </p:nvSpPr>
        <p:spPr>
          <a:xfrm>
            <a:off x="6431622" y="5411885"/>
            <a:ext cx="2824679" cy="68520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smtClean="0"/>
              <a:t>Percepção humana </a:t>
            </a:r>
            <a:br>
              <a:rPr lang="pt-BR" dirty="0" smtClean="0"/>
            </a:br>
            <a:r>
              <a:rPr lang="pt-BR" dirty="0" smtClean="0"/>
              <a:t> Cognição humana</a:t>
            </a:r>
            <a:endParaRPr lang="en-US" dirty="0"/>
          </a:p>
        </p:txBody>
      </p:sp>
    </p:spTree>
    <p:extLst>
      <p:ext uri="{BB962C8B-B14F-4D97-AF65-F5344CB8AC3E}">
        <p14:creationId xmlns:p14="http://schemas.microsoft.com/office/powerpoint/2010/main" val="1769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48361"/>
            <a:ext cx="12028714" cy="6809639"/>
          </a:xfrm>
        </p:spPr>
      </p:pic>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1159114911"/>
      </p:ext>
    </p:extLst>
  </p:cSld>
  <p:clrMapOvr>
    <a:masterClrMapping/>
  </p:clrMapOvr>
  <mc:AlternateContent xmlns:mc="http://schemas.openxmlformats.org/markup-compatibility/2006" xmlns:p14="http://schemas.microsoft.com/office/powerpoint/2010/main">
    <mc:Choice Requires="p14">
      <p:transition spd="slow" p14:dur="2000" advTm="800"/>
    </mc:Choice>
    <mc:Fallback xmlns="">
      <p:transition spd="slow" advTm="8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Os porquês da visualização de dados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476028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Por</a:t>
            </a:r>
            <a:r>
              <a:rPr lang="en-US" dirty="0" smtClean="0"/>
              <a:t> que </a:t>
            </a:r>
            <a:r>
              <a:rPr lang="en-US" dirty="0" err="1"/>
              <a:t>T</a:t>
            </a:r>
            <a:r>
              <a:rPr lang="en-US" dirty="0" err="1" smtClean="0"/>
              <a:t>er</a:t>
            </a:r>
            <a:r>
              <a:rPr lang="en-US" dirty="0" smtClean="0"/>
              <a:t> o </a:t>
            </a:r>
            <a:r>
              <a:rPr lang="en-US" dirty="0" err="1" smtClean="0"/>
              <a:t>Humano</a:t>
            </a:r>
            <a:r>
              <a:rPr lang="en-US" dirty="0" smtClean="0"/>
              <a:t> no Loop</a:t>
            </a:r>
            <a:r>
              <a:rPr lang="pt-BR" dirty="0" smtClean="0"/>
              <a:t>?</a:t>
            </a:r>
            <a:endParaRPr lang="en-US" dirty="0"/>
          </a:p>
        </p:txBody>
      </p:sp>
      <p:sp>
        <p:nvSpPr>
          <p:cNvPr id="7" name="Content Placeholder 2"/>
          <p:cNvSpPr txBox="1">
            <a:spLocks/>
          </p:cNvSpPr>
          <p:nvPr/>
        </p:nvSpPr>
        <p:spPr>
          <a:xfrm>
            <a:off x="187779" y="1978025"/>
            <a:ext cx="118545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000" i="1" dirty="0" smtClean="0"/>
              <a:t>O uso de representações visuais de dados, suportadas por computadores, para amplificar a cognição</a:t>
            </a:r>
            <a:endParaRPr lang="en-US" sz="4000" dirty="0"/>
          </a:p>
        </p:txBody>
      </p:sp>
      <p:sp>
        <p:nvSpPr>
          <p:cNvPr id="6" name="Rectangle 5"/>
          <p:cNvSpPr/>
          <p:nvPr/>
        </p:nvSpPr>
        <p:spPr>
          <a:xfrm>
            <a:off x="8972550" y="2582458"/>
            <a:ext cx="1915886"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794172" y="1978025"/>
            <a:ext cx="1292678"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20436" y="3420836"/>
            <a:ext cx="1174024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Vis </a:t>
            </a:r>
            <a:r>
              <a:rPr lang="en-US" sz="2400" dirty="0" err="1" smtClean="0"/>
              <a:t>não</a:t>
            </a:r>
            <a:r>
              <a:rPr lang="en-US" sz="2400" dirty="0" smtClean="0"/>
              <a:t> é </a:t>
            </a:r>
            <a:r>
              <a:rPr lang="en-US" sz="2400" dirty="0" err="1" smtClean="0"/>
              <a:t>necessária</a:t>
            </a:r>
            <a:r>
              <a:rPr lang="en-US" sz="2400" dirty="0" smtClean="0"/>
              <a:t> </a:t>
            </a:r>
            <a:r>
              <a:rPr lang="en-US" sz="2400" dirty="0" err="1" smtClean="0"/>
              <a:t>quando</a:t>
            </a:r>
            <a:r>
              <a:rPr lang="en-US" sz="2400" dirty="0" smtClean="0"/>
              <a:t> </a:t>
            </a:r>
            <a:r>
              <a:rPr lang="en-US" sz="2400" dirty="0" err="1" smtClean="0"/>
              <a:t>uma</a:t>
            </a:r>
            <a:r>
              <a:rPr lang="en-US" sz="2400" dirty="0" smtClean="0"/>
              <a:t> </a:t>
            </a:r>
            <a:r>
              <a:rPr lang="en-US" sz="2400" dirty="0" err="1" smtClean="0"/>
              <a:t>solução</a:t>
            </a:r>
            <a:r>
              <a:rPr lang="en-US" sz="2400" dirty="0" smtClean="0"/>
              <a:t> </a:t>
            </a:r>
            <a:r>
              <a:rPr lang="en-US" sz="2400" dirty="0" err="1" smtClean="0"/>
              <a:t>totalmente</a:t>
            </a:r>
            <a:r>
              <a:rPr lang="en-US" sz="2400" dirty="0" smtClean="0"/>
              <a:t> </a:t>
            </a:r>
            <a:r>
              <a:rPr lang="en-US" sz="2400" dirty="0" err="1" smtClean="0"/>
              <a:t>automática</a:t>
            </a:r>
            <a:r>
              <a:rPr lang="en-US" sz="2400" dirty="0" smtClean="0"/>
              <a:t> do </a:t>
            </a:r>
            <a:r>
              <a:rPr lang="en-US" sz="2400" dirty="0" err="1" smtClean="0"/>
              <a:t>problema</a:t>
            </a:r>
            <a:r>
              <a:rPr lang="en-US" sz="2400" dirty="0" smtClean="0"/>
              <a:t> </a:t>
            </a:r>
            <a:r>
              <a:rPr lang="en-US" sz="2400" dirty="0" err="1" smtClean="0"/>
              <a:t>existe</a:t>
            </a:r>
            <a:endParaRPr lang="en-US" sz="2400" dirty="0" smtClean="0"/>
          </a:p>
          <a:p>
            <a:pPr marL="285750" indent="-285750">
              <a:buFont typeface="Arial" panose="020B0604020202020204" pitchFamily="34" charset="0"/>
              <a:buChar char="•"/>
            </a:pPr>
            <a:r>
              <a:rPr lang="en-US" sz="2400" dirty="0" err="1" smtClean="0"/>
              <a:t>Muitas</a:t>
            </a:r>
            <a:r>
              <a:rPr lang="en-US" sz="2400" dirty="0" smtClean="0"/>
              <a:t> </a:t>
            </a:r>
            <a:r>
              <a:rPr lang="en-US" sz="2400" dirty="0" err="1" smtClean="0"/>
              <a:t>vezes</a:t>
            </a:r>
            <a:r>
              <a:rPr lang="en-US" sz="2400" dirty="0" smtClean="0"/>
              <a:t> </a:t>
            </a:r>
            <a:r>
              <a:rPr lang="en-US" sz="2400" dirty="0" err="1" smtClean="0"/>
              <a:t>os</a:t>
            </a:r>
            <a:r>
              <a:rPr lang="en-US" sz="2400" dirty="0" smtClean="0"/>
              <a:t> </a:t>
            </a:r>
            <a:r>
              <a:rPr lang="en-US" sz="2400" dirty="0" err="1" smtClean="0"/>
              <a:t>problemas</a:t>
            </a:r>
            <a:r>
              <a:rPr lang="en-US" sz="2400" dirty="0" smtClean="0"/>
              <a:t>/</a:t>
            </a:r>
            <a:r>
              <a:rPr lang="en-US" sz="2400" dirty="0" err="1" smtClean="0"/>
              <a:t>perguntas</a:t>
            </a:r>
            <a:r>
              <a:rPr lang="en-US" sz="2400" dirty="0" smtClean="0"/>
              <a:t> </a:t>
            </a:r>
            <a:r>
              <a:rPr lang="en-US" sz="2400" dirty="0" err="1" smtClean="0"/>
              <a:t>sobre</a:t>
            </a:r>
            <a:r>
              <a:rPr lang="en-US" sz="2400" dirty="0" smtClean="0"/>
              <a:t> </a:t>
            </a:r>
            <a:r>
              <a:rPr lang="en-US" sz="2400" dirty="0" err="1" smtClean="0"/>
              <a:t>os</a:t>
            </a:r>
            <a:r>
              <a:rPr lang="en-US" sz="2400" dirty="0" smtClean="0"/>
              <a:t> dados </a:t>
            </a:r>
            <a:r>
              <a:rPr lang="en-US" sz="2400" dirty="0" err="1" smtClean="0"/>
              <a:t>não</a:t>
            </a:r>
            <a:r>
              <a:rPr lang="en-US" sz="2400" dirty="0" smtClean="0"/>
              <a:t> </a:t>
            </a:r>
            <a:r>
              <a:rPr lang="en-US" sz="2400" dirty="0" err="1" smtClean="0"/>
              <a:t>estão</a:t>
            </a:r>
            <a:r>
              <a:rPr lang="en-US" sz="2400" dirty="0" smtClean="0"/>
              <a:t> </a:t>
            </a:r>
            <a:r>
              <a:rPr lang="en-US" sz="2400" dirty="0" err="1" smtClean="0"/>
              <a:t>bem</a:t>
            </a:r>
            <a:r>
              <a:rPr lang="en-US" sz="2400" dirty="0" smtClean="0"/>
              <a:t> </a:t>
            </a:r>
            <a:r>
              <a:rPr lang="en-US" sz="2400" dirty="0" err="1" smtClean="0"/>
              <a:t>definidas</a:t>
            </a:r>
            <a:r>
              <a:rPr lang="en-US" sz="2400" dirty="0" smtClean="0"/>
              <a:t> a priori</a:t>
            </a:r>
            <a:endParaRPr lang="en-US" sz="2400" dirty="0"/>
          </a:p>
          <a:p>
            <a:pPr marL="285750" indent="-285750">
              <a:buFont typeface="Arial" panose="020B0604020202020204" pitchFamily="34" charset="0"/>
              <a:buChar char="•"/>
            </a:pPr>
            <a:r>
              <a:rPr lang="en-US" sz="2400" dirty="0" err="1" smtClean="0"/>
              <a:t>Exemplos</a:t>
            </a:r>
            <a:r>
              <a:rPr lang="en-US" sz="2400" dirty="0" smtClean="0"/>
              <a:t> de </a:t>
            </a:r>
            <a:r>
              <a:rPr lang="en-US" sz="2400" dirty="0" err="1" smtClean="0"/>
              <a:t>possíveis</a:t>
            </a:r>
            <a:r>
              <a:rPr lang="en-US" sz="2400" dirty="0" smtClean="0"/>
              <a:t> </a:t>
            </a:r>
            <a:r>
              <a:rPr lang="en-US" sz="2400" dirty="0" err="1" smtClean="0"/>
              <a:t>usos</a:t>
            </a:r>
            <a:r>
              <a:rPr lang="en-US" sz="2400" dirty="0" smtClean="0"/>
              <a:t> </a:t>
            </a:r>
          </a:p>
          <a:p>
            <a:pPr marL="742950" lvl="1" indent="-285750">
              <a:buFont typeface="Arial" panose="020B0604020202020204" pitchFamily="34" charset="0"/>
              <a:buChar char="•"/>
            </a:pPr>
            <a:r>
              <a:rPr lang="en-US" sz="2400" dirty="0" smtClean="0"/>
              <a:t>long-term </a:t>
            </a:r>
            <a:r>
              <a:rPr lang="en-US" sz="2400" dirty="0"/>
              <a:t>use for end users (e.g. exploratory analysis of scientific data) </a:t>
            </a:r>
            <a:endParaRPr lang="en-US" sz="2400" dirty="0" smtClean="0"/>
          </a:p>
          <a:p>
            <a:pPr marL="742950" lvl="1" indent="-285750">
              <a:buFont typeface="Arial" panose="020B0604020202020204" pitchFamily="34" charset="0"/>
              <a:buChar char="•"/>
            </a:pPr>
            <a:r>
              <a:rPr lang="en-US" sz="2400" dirty="0" smtClean="0"/>
              <a:t>presentation </a:t>
            </a:r>
            <a:r>
              <a:rPr lang="en-US" sz="2400" dirty="0"/>
              <a:t>of known </a:t>
            </a:r>
            <a:r>
              <a:rPr lang="en-US" sz="2400" dirty="0" smtClean="0"/>
              <a:t>results</a:t>
            </a:r>
          </a:p>
          <a:p>
            <a:pPr marL="742950" lvl="1" indent="-285750">
              <a:buFont typeface="Arial" panose="020B0604020202020204" pitchFamily="34" charset="0"/>
              <a:buChar char="•"/>
            </a:pPr>
            <a:r>
              <a:rPr lang="en-US" sz="2400" dirty="0" smtClean="0"/>
              <a:t>stepping </a:t>
            </a:r>
            <a:r>
              <a:rPr lang="en-US" sz="2400" dirty="0"/>
              <a:t>stone to better understanding of requirements before developing </a:t>
            </a:r>
            <a:r>
              <a:rPr lang="en-US" sz="2400" dirty="0" smtClean="0"/>
              <a:t>models</a:t>
            </a:r>
          </a:p>
          <a:p>
            <a:pPr marL="742950" lvl="1" indent="-285750">
              <a:buFont typeface="Arial" panose="020B0604020202020204" pitchFamily="34" charset="0"/>
              <a:buChar char="•"/>
            </a:pPr>
            <a:r>
              <a:rPr lang="en-US" sz="2400" dirty="0" smtClean="0"/>
              <a:t>help </a:t>
            </a:r>
            <a:r>
              <a:rPr lang="en-US" sz="2400" dirty="0"/>
              <a:t>developers of automatic solution refine/debug, determine </a:t>
            </a:r>
            <a:r>
              <a:rPr lang="en-US" sz="2400" dirty="0" smtClean="0"/>
              <a:t>parameters</a:t>
            </a:r>
          </a:p>
          <a:p>
            <a:pPr marL="742950" lvl="1" indent="-285750">
              <a:buFont typeface="Arial" panose="020B0604020202020204" pitchFamily="34" charset="0"/>
              <a:buChar char="•"/>
            </a:pPr>
            <a:r>
              <a:rPr lang="en-US" sz="2400" dirty="0" smtClean="0"/>
              <a:t>help </a:t>
            </a:r>
            <a:r>
              <a:rPr lang="en-US" sz="2400" dirty="0"/>
              <a:t>end users of automatic solutions verify, build trust</a:t>
            </a:r>
          </a:p>
        </p:txBody>
      </p:sp>
    </p:spTree>
    <p:extLst>
      <p:ext uri="{BB962C8B-B14F-4D97-AF65-F5344CB8AC3E}">
        <p14:creationId xmlns:p14="http://schemas.microsoft.com/office/powerpoint/2010/main" val="27125664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Por</a:t>
            </a:r>
            <a:r>
              <a:rPr lang="en-US" dirty="0" smtClean="0"/>
              <a:t> que </a:t>
            </a:r>
            <a:r>
              <a:rPr lang="en-US" dirty="0" err="1" smtClean="0"/>
              <a:t>Usar</a:t>
            </a:r>
            <a:r>
              <a:rPr lang="en-US" dirty="0" smtClean="0"/>
              <a:t> </a:t>
            </a:r>
            <a:r>
              <a:rPr lang="en-US" dirty="0" err="1" smtClean="0"/>
              <a:t>uma</a:t>
            </a:r>
            <a:r>
              <a:rPr lang="en-US" dirty="0" smtClean="0"/>
              <a:t> </a:t>
            </a:r>
            <a:r>
              <a:rPr lang="en-US" dirty="0" err="1" smtClean="0"/>
              <a:t>Representação</a:t>
            </a:r>
            <a:r>
              <a:rPr lang="en-US" dirty="0" smtClean="0"/>
              <a:t> Externa</a:t>
            </a:r>
            <a:r>
              <a:rPr lang="pt-BR" dirty="0" smtClean="0"/>
              <a:t>?</a:t>
            </a:r>
            <a:endParaRPr lang="en-US" dirty="0"/>
          </a:p>
        </p:txBody>
      </p:sp>
      <p:sp>
        <p:nvSpPr>
          <p:cNvPr id="7" name="Content Placeholder 2"/>
          <p:cNvSpPr txBox="1">
            <a:spLocks/>
          </p:cNvSpPr>
          <p:nvPr/>
        </p:nvSpPr>
        <p:spPr>
          <a:xfrm>
            <a:off x="187779" y="1978025"/>
            <a:ext cx="118545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000" i="1" dirty="0" smtClean="0"/>
              <a:t>O uso de representações visuais de dados, suportadas por computadores, para amplificar a cognição</a:t>
            </a:r>
            <a:endParaRPr lang="en-US" sz="4000" dirty="0"/>
          </a:p>
        </p:txBody>
      </p:sp>
      <p:sp>
        <p:nvSpPr>
          <p:cNvPr id="8" name="Rectangle 7"/>
          <p:cNvSpPr/>
          <p:nvPr/>
        </p:nvSpPr>
        <p:spPr>
          <a:xfrm>
            <a:off x="2430236" y="1978025"/>
            <a:ext cx="4713514"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27311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Por que ter o Computador </a:t>
            </a:r>
            <a:r>
              <a:rPr lang="pt-BR" dirty="0"/>
              <a:t>no </a:t>
            </a:r>
            <a:r>
              <a:rPr lang="pt-BR" dirty="0" smtClean="0"/>
              <a:t>Loop?</a:t>
            </a:r>
            <a:endParaRPr lang="en-US" dirty="0"/>
          </a:p>
        </p:txBody>
      </p:sp>
      <p:sp>
        <p:nvSpPr>
          <p:cNvPr id="7" name="Content Placeholder 2"/>
          <p:cNvSpPr txBox="1">
            <a:spLocks/>
          </p:cNvSpPr>
          <p:nvPr/>
        </p:nvSpPr>
        <p:spPr>
          <a:xfrm>
            <a:off x="187779" y="1978025"/>
            <a:ext cx="118545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000" i="1" dirty="0" smtClean="0"/>
              <a:t>O uso de representações visuais de dados, suportadas por computadores, para amplificar a cognição</a:t>
            </a:r>
            <a:endParaRPr lang="en-US" sz="4000" dirty="0"/>
          </a:p>
        </p:txBody>
      </p:sp>
      <p:sp>
        <p:nvSpPr>
          <p:cNvPr id="8" name="Rectangle 7"/>
          <p:cNvSpPr/>
          <p:nvPr/>
        </p:nvSpPr>
        <p:spPr>
          <a:xfrm>
            <a:off x="1287236" y="2631169"/>
            <a:ext cx="3864428"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9282792" y="1978025"/>
            <a:ext cx="2408465"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42600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Por que Usar </a:t>
            </a:r>
            <a:r>
              <a:rPr lang="pt-BR" dirty="0"/>
              <a:t>a </a:t>
            </a:r>
            <a:r>
              <a:rPr lang="pt-BR" dirty="0" smtClean="0"/>
              <a:t>Visão?</a:t>
            </a:r>
            <a:endParaRPr lang="en-US" dirty="0"/>
          </a:p>
        </p:txBody>
      </p:sp>
      <p:sp>
        <p:nvSpPr>
          <p:cNvPr id="7" name="Content Placeholder 2"/>
          <p:cNvSpPr txBox="1">
            <a:spLocks/>
          </p:cNvSpPr>
          <p:nvPr/>
        </p:nvSpPr>
        <p:spPr>
          <a:xfrm>
            <a:off x="187779" y="1978025"/>
            <a:ext cx="118545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000" i="1" dirty="0" smtClean="0"/>
              <a:t>O uso de representações visuais de dados, suportadas por computadores, para amplificar a cognição</a:t>
            </a:r>
            <a:endParaRPr lang="en-US" sz="4000" dirty="0"/>
          </a:p>
        </p:txBody>
      </p:sp>
      <p:sp>
        <p:nvSpPr>
          <p:cNvPr id="6" name="Rectangle 5"/>
          <p:cNvSpPr/>
          <p:nvPr/>
        </p:nvSpPr>
        <p:spPr>
          <a:xfrm>
            <a:off x="5698672" y="1978025"/>
            <a:ext cx="1461408"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220436" y="3420836"/>
            <a:ext cx="11740243"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human visual system is high-bandwidth channel to brain </a:t>
            </a:r>
            <a:endParaRPr lang="en-US" sz="2400" dirty="0" smtClean="0"/>
          </a:p>
          <a:p>
            <a:r>
              <a:rPr lang="en-US" sz="2400" dirty="0" smtClean="0"/>
              <a:t>– </a:t>
            </a:r>
            <a:r>
              <a:rPr lang="en-US" sz="2400" dirty="0"/>
              <a:t>overview possible due to background processing • subjective experience of seeing everything simultaneously • significant processing occurs in parallel and pre-attentively • sound: lower bandwidth and different semantics – overview not supported • subjective experience of sequential stream • touch/haptics: impoverished record/replay capacity – only very low-bandwidth communication thus far • taste, smell: no viable record/replay devices</a:t>
            </a:r>
          </a:p>
        </p:txBody>
      </p:sp>
    </p:spTree>
    <p:extLst>
      <p:ext uri="{BB962C8B-B14F-4D97-AF65-F5344CB8AC3E}">
        <p14:creationId xmlns:p14="http://schemas.microsoft.com/office/powerpoint/2010/main" val="866729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Por que Usar </a:t>
            </a:r>
            <a:r>
              <a:rPr lang="pt-BR" dirty="0"/>
              <a:t>a </a:t>
            </a:r>
            <a:r>
              <a:rPr lang="pt-BR" dirty="0" smtClean="0"/>
              <a:t>Visão?</a:t>
            </a:r>
            <a:endParaRPr lang="en-US" dirty="0"/>
          </a:p>
        </p:txBody>
      </p:sp>
      <p:sp>
        <p:nvSpPr>
          <p:cNvPr id="7" name="Content Placeholder 2"/>
          <p:cNvSpPr txBox="1">
            <a:spLocks/>
          </p:cNvSpPr>
          <p:nvPr/>
        </p:nvSpPr>
        <p:spPr>
          <a:xfrm>
            <a:off x="187779" y="1978025"/>
            <a:ext cx="118545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000" i="1" dirty="0" smtClean="0"/>
              <a:t>O uso de representações visuais de dados, suportadas por computadores, para amplificar a cognição</a:t>
            </a:r>
            <a:endParaRPr lang="en-US" sz="4000" dirty="0"/>
          </a:p>
        </p:txBody>
      </p:sp>
      <p:sp>
        <p:nvSpPr>
          <p:cNvPr id="6" name="Rectangle 5"/>
          <p:cNvSpPr/>
          <p:nvPr/>
        </p:nvSpPr>
        <p:spPr>
          <a:xfrm>
            <a:off x="5698672" y="1978025"/>
            <a:ext cx="1461408"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08193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Limitações para o Design de Sistemas de Visualização</a:t>
            </a:r>
            <a:endParaRPr lang="en-US" dirty="0"/>
          </a:p>
        </p:txBody>
      </p:sp>
      <p:sp>
        <p:nvSpPr>
          <p:cNvPr id="5" name="Content Placeholder 4"/>
          <p:cNvSpPr>
            <a:spLocks noGrp="1"/>
          </p:cNvSpPr>
          <p:nvPr>
            <p:ph idx="1"/>
          </p:nvPr>
        </p:nvSpPr>
        <p:spPr/>
        <p:txBody>
          <a:bodyPr>
            <a:normAutofit fontScale="92500" lnSpcReduction="10000"/>
          </a:bodyPr>
          <a:lstStyle/>
          <a:p>
            <a:r>
              <a:rPr lang="en-US" dirty="0"/>
              <a:t>computational limits </a:t>
            </a:r>
            <a:endParaRPr lang="en-US" dirty="0" smtClean="0"/>
          </a:p>
          <a:p>
            <a:pPr marL="0" indent="0">
              <a:buNone/>
            </a:pPr>
            <a:r>
              <a:rPr lang="en-US" dirty="0" smtClean="0"/>
              <a:t>– </a:t>
            </a:r>
            <a:r>
              <a:rPr lang="en-US" dirty="0"/>
              <a:t>processing time </a:t>
            </a:r>
            <a:endParaRPr lang="en-US" dirty="0" smtClean="0"/>
          </a:p>
          <a:p>
            <a:pPr marL="0" indent="0">
              <a:buNone/>
            </a:pPr>
            <a:r>
              <a:rPr lang="en-US" dirty="0" smtClean="0"/>
              <a:t>– </a:t>
            </a:r>
            <a:r>
              <a:rPr lang="en-US" dirty="0"/>
              <a:t>system memory </a:t>
            </a:r>
            <a:endParaRPr lang="en-US" dirty="0" smtClean="0"/>
          </a:p>
          <a:p>
            <a:pPr marL="0" indent="0">
              <a:buNone/>
            </a:pPr>
            <a:r>
              <a:rPr lang="en-US" dirty="0" smtClean="0"/>
              <a:t>• </a:t>
            </a:r>
            <a:r>
              <a:rPr lang="en-US" dirty="0"/>
              <a:t>human limits </a:t>
            </a:r>
            <a:endParaRPr lang="en-US" dirty="0" smtClean="0"/>
          </a:p>
          <a:p>
            <a:pPr marL="0" indent="0">
              <a:buNone/>
            </a:pPr>
            <a:r>
              <a:rPr lang="en-US" dirty="0" smtClean="0"/>
              <a:t>– </a:t>
            </a:r>
            <a:r>
              <a:rPr lang="en-US" dirty="0"/>
              <a:t>human attention and memory </a:t>
            </a:r>
            <a:endParaRPr lang="en-US" dirty="0" smtClean="0"/>
          </a:p>
          <a:p>
            <a:pPr marL="0" indent="0">
              <a:buNone/>
            </a:pPr>
            <a:r>
              <a:rPr lang="en-US" dirty="0" smtClean="0"/>
              <a:t>• </a:t>
            </a:r>
            <a:r>
              <a:rPr lang="en-US" dirty="0"/>
              <a:t>display limits </a:t>
            </a:r>
            <a:endParaRPr lang="en-US" dirty="0" smtClean="0"/>
          </a:p>
          <a:p>
            <a:pPr marL="0" indent="0">
              <a:buNone/>
            </a:pPr>
            <a:r>
              <a:rPr lang="en-US" dirty="0" smtClean="0"/>
              <a:t>– </a:t>
            </a:r>
            <a:r>
              <a:rPr lang="en-US" dirty="0"/>
              <a:t>pixels are precious resource, the most constrained resource – information density: ratio of space used to encode info vs unused whitespace </a:t>
            </a:r>
            <a:endParaRPr lang="en-US" dirty="0" smtClean="0"/>
          </a:p>
          <a:p>
            <a:pPr marL="0" indent="0">
              <a:buNone/>
            </a:pPr>
            <a:r>
              <a:rPr lang="en-US" dirty="0"/>
              <a:t>	</a:t>
            </a:r>
            <a:r>
              <a:rPr lang="en-US" dirty="0" smtClean="0"/>
              <a:t>• </a:t>
            </a:r>
            <a:r>
              <a:rPr lang="en-US" dirty="0"/>
              <a:t>tradeoff between clutter and wasting space, find sweet spot between dense and sparse</a:t>
            </a:r>
          </a:p>
        </p:txBody>
      </p:sp>
    </p:spTree>
    <p:extLst>
      <p:ext uri="{BB962C8B-B14F-4D97-AF65-F5344CB8AC3E}">
        <p14:creationId xmlns:p14="http://schemas.microsoft.com/office/powerpoint/2010/main" val="1738303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Resumo</a:t>
            </a:r>
            <a:endParaRPr lang="pt-BR" dirty="0"/>
          </a:p>
        </p:txBody>
      </p:sp>
      <p:sp>
        <p:nvSpPr>
          <p:cNvPr id="3" name="Content Placeholder 2"/>
          <p:cNvSpPr>
            <a:spLocks noGrp="1"/>
          </p:cNvSpPr>
          <p:nvPr>
            <p:ph idx="1"/>
          </p:nvPr>
        </p:nvSpPr>
        <p:spPr/>
        <p:txBody>
          <a:bodyPr/>
          <a:lstStyle/>
          <a:p>
            <a:r>
              <a:rPr lang="pt-BR" dirty="0" smtClean="0"/>
              <a:t>Visualização é uma ferramenta muito importante para a análise dos dados</a:t>
            </a:r>
          </a:p>
          <a:p>
            <a:r>
              <a:rPr lang="pt-BR" dirty="0" smtClean="0"/>
              <a:t>Existem muitos desafios na concepção de sistemas de visualização interativa de dados</a:t>
            </a:r>
          </a:p>
        </p:txBody>
      </p:sp>
    </p:spTree>
    <p:extLst>
      <p:ext uri="{BB962C8B-B14F-4D97-AF65-F5344CB8AC3E}">
        <p14:creationId xmlns:p14="http://schemas.microsoft.com/office/powerpoint/2010/main" val="14313835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Logística do Curso</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286203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Logística</a:t>
            </a:r>
            <a:endParaRPr lang="en-US" dirty="0"/>
          </a:p>
        </p:txBody>
      </p:sp>
      <p:sp>
        <p:nvSpPr>
          <p:cNvPr id="2" name="Content Placeholder 1"/>
          <p:cNvSpPr>
            <a:spLocks noGrp="1"/>
          </p:cNvSpPr>
          <p:nvPr>
            <p:ph idx="1"/>
          </p:nvPr>
        </p:nvSpPr>
        <p:spPr/>
        <p:txBody>
          <a:bodyPr/>
          <a:lstStyle/>
          <a:p>
            <a:r>
              <a:rPr lang="pt-BR" dirty="0" smtClean="0"/>
              <a:t>Website: </a:t>
            </a:r>
            <a:r>
              <a:rPr lang="pt-BR" dirty="0" smtClean="0">
                <a:hlinkClick r:id="rId2"/>
              </a:rPr>
              <a:t>www.cin.ufpe.br/~nivan/teaching/data_vis/fall_2016</a:t>
            </a:r>
            <a:endParaRPr lang="pt-BR" dirty="0" smtClean="0"/>
          </a:p>
          <a:p>
            <a:r>
              <a:rPr lang="pt-BR" dirty="0" smtClean="0"/>
              <a:t>Atividades</a:t>
            </a:r>
          </a:p>
          <a:p>
            <a:pPr lvl="1"/>
            <a:r>
              <a:rPr lang="pt-BR" dirty="0" smtClean="0"/>
              <a:t>Listas de Exercício</a:t>
            </a:r>
          </a:p>
          <a:p>
            <a:pPr lvl="1"/>
            <a:r>
              <a:rPr lang="pt-BR" dirty="0" smtClean="0"/>
              <a:t>Projeto</a:t>
            </a:r>
          </a:p>
          <a:p>
            <a:r>
              <a:rPr lang="pt-BR" dirty="0" smtClean="0"/>
              <a:t>Aspectos Práticos</a:t>
            </a:r>
          </a:p>
          <a:p>
            <a:pPr lvl="1"/>
            <a:r>
              <a:rPr lang="pt-BR" dirty="0" smtClean="0"/>
              <a:t>Princípios</a:t>
            </a:r>
          </a:p>
          <a:p>
            <a:pPr lvl="1"/>
            <a:r>
              <a:rPr lang="pt-BR" dirty="0" smtClean="0"/>
              <a:t>Algoritmos/Matemática</a:t>
            </a:r>
          </a:p>
          <a:p>
            <a:pPr lvl="1"/>
            <a:r>
              <a:rPr lang="pt-BR" dirty="0" smtClean="0"/>
              <a:t>Implementação (D3js)</a:t>
            </a:r>
          </a:p>
          <a:p>
            <a:pPr lvl="1"/>
            <a:endParaRPr lang="en-US" dirty="0"/>
          </a:p>
        </p:txBody>
      </p:sp>
    </p:spTree>
    <p:extLst>
      <p:ext uri="{BB962C8B-B14F-4D97-AF65-F5344CB8AC3E}">
        <p14:creationId xmlns:p14="http://schemas.microsoft.com/office/powerpoint/2010/main" val="19333117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Análise</a:t>
            </a:r>
            <a:r>
              <a:rPr lang="en-US" dirty="0" smtClean="0"/>
              <a:t> de Dados</a:t>
            </a:r>
            <a:endParaRPr lang="en-US" dirty="0"/>
          </a:p>
        </p:txBody>
      </p:sp>
      <p:grpSp>
        <p:nvGrpSpPr>
          <p:cNvPr id="28" name="Group 27"/>
          <p:cNvGrpSpPr/>
          <p:nvPr/>
        </p:nvGrpSpPr>
        <p:grpSpPr>
          <a:xfrm>
            <a:off x="1028700" y="5043342"/>
            <a:ext cx="9682506" cy="923330"/>
            <a:chOff x="1480794" y="5043342"/>
            <a:chExt cx="9230412" cy="923330"/>
          </a:xfrm>
        </p:grpSpPr>
        <p:sp>
          <p:nvSpPr>
            <p:cNvPr id="7" name="TextBox 6"/>
            <p:cNvSpPr txBox="1"/>
            <p:nvPr/>
          </p:nvSpPr>
          <p:spPr>
            <a:xfrm>
              <a:off x="1480794" y="5043342"/>
              <a:ext cx="1939994" cy="923330"/>
            </a:xfrm>
            <a:prstGeom prst="rect">
              <a:avLst/>
            </a:prstGeom>
            <a:noFill/>
          </p:spPr>
          <p:txBody>
            <a:bodyPr wrap="square" rtlCol="0">
              <a:spAutoFit/>
            </a:bodyPr>
            <a:lstStyle/>
            <a:p>
              <a:r>
                <a:rPr lang="en-US" sz="5400" dirty="0" smtClean="0"/>
                <a:t>Data</a:t>
              </a:r>
              <a:endParaRPr lang="en-US" sz="5400" dirty="0"/>
            </a:p>
          </p:txBody>
        </p:sp>
        <p:sp>
          <p:nvSpPr>
            <p:cNvPr id="8" name="TextBox 7"/>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grpSp>
        <p:nvGrpSpPr>
          <p:cNvPr id="24" name="Group 23"/>
          <p:cNvGrpSpPr/>
          <p:nvPr/>
        </p:nvGrpSpPr>
        <p:grpSpPr>
          <a:xfrm>
            <a:off x="3063712" y="4656923"/>
            <a:ext cx="4299406" cy="1746341"/>
            <a:chOff x="3063712" y="4656923"/>
            <a:chExt cx="4299406" cy="1746341"/>
          </a:xfrm>
        </p:grpSpPr>
        <p:sp>
          <p:nvSpPr>
            <p:cNvPr id="13" name="Freeform 12"/>
            <p:cNvSpPr/>
            <p:nvPr/>
          </p:nvSpPr>
          <p:spPr>
            <a:xfrm>
              <a:off x="3063712" y="4656923"/>
              <a:ext cx="4166646" cy="1746341"/>
            </a:xfrm>
            <a:custGeom>
              <a:avLst/>
              <a:gdLst>
                <a:gd name="connsiteX0" fmla="*/ 0 w 3789576"/>
                <a:gd name="connsiteY0" fmla="*/ 838904 h 1746341"/>
                <a:gd name="connsiteX1" fmla="*/ 490194 w 3789576"/>
                <a:gd name="connsiteY1" fmla="*/ 28199 h 1746341"/>
                <a:gd name="connsiteX2" fmla="*/ 725864 w 3789576"/>
                <a:gd name="connsiteY2" fmla="*/ 1743877 h 1746341"/>
                <a:gd name="connsiteX3" fmla="*/ 1225485 w 3789576"/>
                <a:gd name="connsiteY3" fmla="*/ 433551 h 1746341"/>
                <a:gd name="connsiteX4" fmla="*/ 1527143 w 3789576"/>
                <a:gd name="connsiteY4" fmla="*/ 1536487 h 1746341"/>
                <a:gd name="connsiteX5" fmla="*/ 2205873 w 3789576"/>
                <a:gd name="connsiteY5" fmla="*/ 65906 h 1746341"/>
                <a:gd name="connsiteX6" fmla="*/ 2573518 w 3789576"/>
                <a:gd name="connsiteY6" fmla="*/ 1347951 h 1746341"/>
                <a:gd name="connsiteX7" fmla="*/ 3214541 w 3789576"/>
                <a:gd name="connsiteY7" fmla="*/ 527819 h 1746341"/>
                <a:gd name="connsiteX8" fmla="*/ 3610466 w 3789576"/>
                <a:gd name="connsiteY8" fmla="*/ 1574195 h 1746341"/>
                <a:gd name="connsiteX9" fmla="*/ 3789576 w 3789576"/>
                <a:gd name="connsiteY9" fmla="*/ 980306 h 1746341"/>
                <a:gd name="connsiteX0" fmla="*/ 0 w 3789576"/>
                <a:gd name="connsiteY0" fmla="*/ 838904 h 1746341"/>
                <a:gd name="connsiteX1" fmla="*/ 490194 w 3789576"/>
                <a:gd name="connsiteY1" fmla="*/ 28199 h 1746341"/>
                <a:gd name="connsiteX2" fmla="*/ 725864 w 3789576"/>
                <a:gd name="connsiteY2" fmla="*/ 1743877 h 1746341"/>
                <a:gd name="connsiteX3" fmla="*/ 1225485 w 3789576"/>
                <a:gd name="connsiteY3" fmla="*/ 433551 h 1746341"/>
                <a:gd name="connsiteX4" fmla="*/ 1527143 w 3789576"/>
                <a:gd name="connsiteY4" fmla="*/ 1536487 h 1746341"/>
                <a:gd name="connsiteX5" fmla="*/ 2205873 w 3789576"/>
                <a:gd name="connsiteY5" fmla="*/ 65906 h 1746341"/>
                <a:gd name="connsiteX6" fmla="*/ 2573518 w 3789576"/>
                <a:gd name="connsiteY6" fmla="*/ 1347951 h 1746341"/>
                <a:gd name="connsiteX7" fmla="*/ 3214541 w 3789576"/>
                <a:gd name="connsiteY7" fmla="*/ 527819 h 1746341"/>
                <a:gd name="connsiteX8" fmla="*/ 3610466 w 3789576"/>
                <a:gd name="connsiteY8" fmla="*/ 1574195 h 1746341"/>
                <a:gd name="connsiteX9" fmla="*/ 3789576 w 3789576"/>
                <a:gd name="connsiteY9" fmla="*/ 857758 h 1746341"/>
                <a:gd name="connsiteX0" fmla="*/ 0 w 3789576"/>
                <a:gd name="connsiteY0" fmla="*/ 838904 h 1746341"/>
                <a:gd name="connsiteX1" fmla="*/ 490194 w 3789576"/>
                <a:gd name="connsiteY1" fmla="*/ 28199 h 1746341"/>
                <a:gd name="connsiteX2" fmla="*/ 725864 w 3789576"/>
                <a:gd name="connsiteY2" fmla="*/ 1743877 h 1746341"/>
                <a:gd name="connsiteX3" fmla="*/ 1225485 w 3789576"/>
                <a:gd name="connsiteY3" fmla="*/ 433551 h 1746341"/>
                <a:gd name="connsiteX4" fmla="*/ 1527143 w 3789576"/>
                <a:gd name="connsiteY4" fmla="*/ 1536487 h 1746341"/>
                <a:gd name="connsiteX5" fmla="*/ 2205873 w 3789576"/>
                <a:gd name="connsiteY5" fmla="*/ 65906 h 1746341"/>
                <a:gd name="connsiteX6" fmla="*/ 2573518 w 3789576"/>
                <a:gd name="connsiteY6" fmla="*/ 1347951 h 1746341"/>
                <a:gd name="connsiteX7" fmla="*/ 3214541 w 3789576"/>
                <a:gd name="connsiteY7" fmla="*/ 527819 h 1746341"/>
                <a:gd name="connsiteX8" fmla="*/ 3610466 w 3789576"/>
                <a:gd name="connsiteY8" fmla="*/ 1574195 h 1746341"/>
                <a:gd name="connsiteX9" fmla="*/ 3789576 w 3789576"/>
                <a:gd name="connsiteY9" fmla="*/ 857758 h 1746341"/>
                <a:gd name="connsiteX0" fmla="*/ 0 w 3865367"/>
                <a:gd name="connsiteY0" fmla="*/ 838904 h 1746341"/>
                <a:gd name="connsiteX1" fmla="*/ 490194 w 3865367"/>
                <a:gd name="connsiteY1" fmla="*/ 28199 h 1746341"/>
                <a:gd name="connsiteX2" fmla="*/ 725864 w 3865367"/>
                <a:gd name="connsiteY2" fmla="*/ 1743877 h 1746341"/>
                <a:gd name="connsiteX3" fmla="*/ 1225485 w 3865367"/>
                <a:gd name="connsiteY3" fmla="*/ 433551 h 1746341"/>
                <a:gd name="connsiteX4" fmla="*/ 1527143 w 3865367"/>
                <a:gd name="connsiteY4" fmla="*/ 1536487 h 1746341"/>
                <a:gd name="connsiteX5" fmla="*/ 2205873 w 3865367"/>
                <a:gd name="connsiteY5" fmla="*/ 65906 h 1746341"/>
                <a:gd name="connsiteX6" fmla="*/ 2573518 w 3865367"/>
                <a:gd name="connsiteY6" fmla="*/ 1347951 h 1746341"/>
                <a:gd name="connsiteX7" fmla="*/ 3214541 w 3865367"/>
                <a:gd name="connsiteY7" fmla="*/ 527819 h 1746341"/>
                <a:gd name="connsiteX8" fmla="*/ 3610466 w 3865367"/>
                <a:gd name="connsiteY8" fmla="*/ 1574195 h 1746341"/>
                <a:gd name="connsiteX9" fmla="*/ 3865367 w 3865367"/>
                <a:gd name="connsiteY9" fmla="*/ 895465 h 1746341"/>
                <a:gd name="connsiteX0" fmla="*/ 0 w 3814839"/>
                <a:gd name="connsiteY0" fmla="*/ 838904 h 1746341"/>
                <a:gd name="connsiteX1" fmla="*/ 490194 w 3814839"/>
                <a:gd name="connsiteY1" fmla="*/ 28199 h 1746341"/>
                <a:gd name="connsiteX2" fmla="*/ 725864 w 3814839"/>
                <a:gd name="connsiteY2" fmla="*/ 1743877 h 1746341"/>
                <a:gd name="connsiteX3" fmla="*/ 1225485 w 3814839"/>
                <a:gd name="connsiteY3" fmla="*/ 433551 h 1746341"/>
                <a:gd name="connsiteX4" fmla="*/ 1527143 w 3814839"/>
                <a:gd name="connsiteY4" fmla="*/ 1536487 h 1746341"/>
                <a:gd name="connsiteX5" fmla="*/ 2205873 w 3814839"/>
                <a:gd name="connsiteY5" fmla="*/ 65906 h 1746341"/>
                <a:gd name="connsiteX6" fmla="*/ 2573518 w 3814839"/>
                <a:gd name="connsiteY6" fmla="*/ 1347951 h 1746341"/>
                <a:gd name="connsiteX7" fmla="*/ 3214541 w 3814839"/>
                <a:gd name="connsiteY7" fmla="*/ 527819 h 1746341"/>
                <a:gd name="connsiteX8" fmla="*/ 3610466 w 3814839"/>
                <a:gd name="connsiteY8" fmla="*/ 1574195 h 1746341"/>
                <a:gd name="connsiteX9" fmla="*/ 3814839 w 3814839"/>
                <a:gd name="connsiteY9" fmla="*/ 933173 h 1746341"/>
                <a:gd name="connsiteX0" fmla="*/ 0 w 3921547"/>
                <a:gd name="connsiteY0" fmla="*/ 838904 h 1746341"/>
                <a:gd name="connsiteX1" fmla="*/ 490194 w 3921547"/>
                <a:gd name="connsiteY1" fmla="*/ 28199 h 1746341"/>
                <a:gd name="connsiteX2" fmla="*/ 725864 w 3921547"/>
                <a:gd name="connsiteY2" fmla="*/ 1743877 h 1746341"/>
                <a:gd name="connsiteX3" fmla="*/ 1225485 w 3921547"/>
                <a:gd name="connsiteY3" fmla="*/ 433551 h 1746341"/>
                <a:gd name="connsiteX4" fmla="*/ 1527143 w 3921547"/>
                <a:gd name="connsiteY4" fmla="*/ 1536487 h 1746341"/>
                <a:gd name="connsiteX5" fmla="*/ 2205873 w 3921547"/>
                <a:gd name="connsiteY5" fmla="*/ 65906 h 1746341"/>
                <a:gd name="connsiteX6" fmla="*/ 2573518 w 3921547"/>
                <a:gd name="connsiteY6" fmla="*/ 1347951 h 1746341"/>
                <a:gd name="connsiteX7" fmla="*/ 3214541 w 3921547"/>
                <a:gd name="connsiteY7" fmla="*/ 527819 h 1746341"/>
                <a:gd name="connsiteX8" fmla="*/ 3610466 w 3921547"/>
                <a:gd name="connsiteY8" fmla="*/ 1574195 h 1746341"/>
                <a:gd name="connsiteX9" fmla="*/ 3921547 w 3921547"/>
                <a:gd name="connsiteY9" fmla="*/ 904892 h 1746341"/>
                <a:gd name="connsiteX0" fmla="*/ 0 w 3903762"/>
                <a:gd name="connsiteY0" fmla="*/ 838904 h 1746341"/>
                <a:gd name="connsiteX1" fmla="*/ 490194 w 3903762"/>
                <a:gd name="connsiteY1" fmla="*/ 28199 h 1746341"/>
                <a:gd name="connsiteX2" fmla="*/ 725864 w 3903762"/>
                <a:gd name="connsiteY2" fmla="*/ 1743877 h 1746341"/>
                <a:gd name="connsiteX3" fmla="*/ 1225485 w 3903762"/>
                <a:gd name="connsiteY3" fmla="*/ 433551 h 1746341"/>
                <a:gd name="connsiteX4" fmla="*/ 1527143 w 3903762"/>
                <a:gd name="connsiteY4" fmla="*/ 1536487 h 1746341"/>
                <a:gd name="connsiteX5" fmla="*/ 2205873 w 3903762"/>
                <a:gd name="connsiteY5" fmla="*/ 65906 h 1746341"/>
                <a:gd name="connsiteX6" fmla="*/ 2573518 w 3903762"/>
                <a:gd name="connsiteY6" fmla="*/ 1347951 h 1746341"/>
                <a:gd name="connsiteX7" fmla="*/ 3214541 w 3903762"/>
                <a:gd name="connsiteY7" fmla="*/ 527819 h 1746341"/>
                <a:gd name="connsiteX8" fmla="*/ 3610466 w 3903762"/>
                <a:gd name="connsiteY8" fmla="*/ 1574195 h 1746341"/>
                <a:gd name="connsiteX9" fmla="*/ 3903762 w 3903762"/>
                <a:gd name="connsiteY9" fmla="*/ 848331 h 1746341"/>
                <a:gd name="connsiteX0" fmla="*/ 0 w 3930439"/>
                <a:gd name="connsiteY0" fmla="*/ 838904 h 1746341"/>
                <a:gd name="connsiteX1" fmla="*/ 490194 w 3930439"/>
                <a:gd name="connsiteY1" fmla="*/ 28199 h 1746341"/>
                <a:gd name="connsiteX2" fmla="*/ 725864 w 3930439"/>
                <a:gd name="connsiteY2" fmla="*/ 1743877 h 1746341"/>
                <a:gd name="connsiteX3" fmla="*/ 1225485 w 3930439"/>
                <a:gd name="connsiteY3" fmla="*/ 433551 h 1746341"/>
                <a:gd name="connsiteX4" fmla="*/ 1527143 w 3930439"/>
                <a:gd name="connsiteY4" fmla="*/ 1536487 h 1746341"/>
                <a:gd name="connsiteX5" fmla="*/ 2205873 w 3930439"/>
                <a:gd name="connsiteY5" fmla="*/ 65906 h 1746341"/>
                <a:gd name="connsiteX6" fmla="*/ 2573518 w 3930439"/>
                <a:gd name="connsiteY6" fmla="*/ 1347951 h 1746341"/>
                <a:gd name="connsiteX7" fmla="*/ 3214541 w 3930439"/>
                <a:gd name="connsiteY7" fmla="*/ 527819 h 1746341"/>
                <a:gd name="connsiteX8" fmla="*/ 3610466 w 3930439"/>
                <a:gd name="connsiteY8" fmla="*/ 1574195 h 1746341"/>
                <a:gd name="connsiteX9" fmla="*/ 3930439 w 3930439"/>
                <a:gd name="connsiteY9" fmla="*/ 848331 h 1746341"/>
                <a:gd name="connsiteX0" fmla="*/ 0 w 3930439"/>
                <a:gd name="connsiteY0" fmla="*/ 838904 h 1746341"/>
                <a:gd name="connsiteX1" fmla="*/ 490194 w 3930439"/>
                <a:gd name="connsiteY1" fmla="*/ 28199 h 1746341"/>
                <a:gd name="connsiteX2" fmla="*/ 725864 w 3930439"/>
                <a:gd name="connsiteY2" fmla="*/ 1743877 h 1746341"/>
                <a:gd name="connsiteX3" fmla="*/ 1225485 w 3930439"/>
                <a:gd name="connsiteY3" fmla="*/ 433551 h 1746341"/>
                <a:gd name="connsiteX4" fmla="*/ 1527143 w 3930439"/>
                <a:gd name="connsiteY4" fmla="*/ 1536487 h 1746341"/>
                <a:gd name="connsiteX5" fmla="*/ 2205873 w 3930439"/>
                <a:gd name="connsiteY5" fmla="*/ 65906 h 1746341"/>
                <a:gd name="connsiteX6" fmla="*/ 2573518 w 3930439"/>
                <a:gd name="connsiteY6" fmla="*/ 1347951 h 1746341"/>
                <a:gd name="connsiteX7" fmla="*/ 3214541 w 3930439"/>
                <a:gd name="connsiteY7" fmla="*/ 527819 h 1746341"/>
                <a:gd name="connsiteX8" fmla="*/ 3610466 w 3930439"/>
                <a:gd name="connsiteY8" fmla="*/ 1574195 h 1746341"/>
                <a:gd name="connsiteX9" fmla="*/ 3930439 w 3930439"/>
                <a:gd name="connsiteY9" fmla="*/ 848331 h 174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0439" h="1746341">
                  <a:moveTo>
                    <a:pt x="0" y="838904"/>
                  </a:moveTo>
                  <a:cubicBezTo>
                    <a:pt x="184608" y="358137"/>
                    <a:pt x="369217" y="-122630"/>
                    <a:pt x="490194" y="28199"/>
                  </a:cubicBezTo>
                  <a:cubicBezTo>
                    <a:pt x="611171" y="179028"/>
                    <a:pt x="603316" y="1676318"/>
                    <a:pt x="725864" y="1743877"/>
                  </a:cubicBezTo>
                  <a:cubicBezTo>
                    <a:pt x="848412" y="1811436"/>
                    <a:pt x="1091938" y="468116"/>
                    <a:pt x="1225485" y="433551"/>
                  </a:cubicBezTo>
                  <a:cubicBezTo>
                    <a:pt x="1359032" y="398986"/>
                    <a:pt x="1363745" y="1597761"/>
                    <a:pt x="1527143" y="1536487"/>
                  </a:cubicBezTo>
                  <a:cubicBezTo>
                    <a:pt x="1690541" y="1475213"/>
                    <a:pt x="2031477" y="97329"/>
                    <a:pt x="2205873" y="65906"/>
                  </a:cubicBezTo>
                  <a:cubicBezTo>
                    <a:pt x="2380269" y="34483"/>
                    <a:pt x="2405407" y="1270966"/>
                    <a:pt x="2573518" y="1347951"/>
                  </a:cubicBezTo>
                  <a:cubicBezTo>
                    <a:pt x="2741629" y="1424936"/>
                    <a:pt x="3041717" y="490112"/>
                    <a:pt x="3214541" y="527819"/>
                  </a:cubicBezTo>
                  <a:cubicBezTo>
                    <a:pt x="3387365" y="565526"/>
                    <a:pt x="3491150" y="1520776"/>
                    <a:pt x="3610466" y="1574195"/>
                  </a:cubicBezTo>
                  <a:cubicBezTo>
                    <a:pt x="3729782" y="1627614"/>
                    <a:pt x="3665609" y="881325"/>
                    <a:pt x="3930439" y="848331"/>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Isosceles Triangle 21"/>
            <p:cNvSpPr/>
            <p:nvPr/>
          </p:nvSpPr>
          <p:spPr>
            <a:xfrm rot="5400000">
              <a:off x="7202863" y="5429841"/>
              <a:ext cx="169682" cy="1508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26" name="Straight Arrow Connector 25"/>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504286" y="2809631"/>
            <a:ext cx="1067609" cy="2296729"/>
          </a:xfrm>
          <a:prstGeom prst="rect">
            <a:avLst/>
          </a:prstGeom>
        </p:spPr>
      </p:pic>
      <p:grpSp>
        <p:nvGrpSpPr>
          <p:cNvPr id="53" name="Group 52"/>
          <p:cNvGrpSpPr/>
          <p:nvPr/>
        </p:nvGrpSpPr>
        <p:grpSpPr>
          <a:xfrm>
            <a:off x="2648932" y="1498862"/>
            <a:ext cx="5068062" cy="3098958"/>
            <a:chOff x="2648932" y="1498862"/>
            <a:chExt cx="5068062" cy="3098958"/>
          </a:xfrm>
        </p:grpSpPr>
        <p:sp>
          <p:nvSpPr>
            <p:cNvPr id="27" name="Down Arrow Callout 26"/>
            <p:cNvSpPr/>
            <p:nvPr/>
          </p:nvSpPr>
          <p:spPr>
            <a:xfrm>
              <a:off x="2776194" y="1498862"/>
              <a:ext cx="4741682" cy="3098958"/>
            </a:xfrm>
            <a:prstGeom prst="downArrowCallout">
              <a:avLst>
                <a:gd name="adj1" fmla="val 11131"/>
                <a:gd name="adj2" fmla="val 15146"/>
                <a:gd name="adj3" fmla="val 9307"/>
                <a:gd name="adj4" fmla="val 83955"/>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5" name="Group 44"/>
            <p:cNvGrpSpPr/>
            <p:nvPr/>
          </p:nvGrpSpPr>
          <p:grpSpPr>
            <a:xfrm>
              <a:off x="2737833" y="1665698"/>
              <a:ext cx="1913641" cy="646331"/>
              <a:chOff x="2737833" y="1665698"/>
              <a:chExt cx="1913641" cy="646331"/>
            </a:xfrm>
          </p:grpSpPr>
          <p:sp>
            <p:nvSpPr>
              <p:cNvPr id="30" name="TextBox 29"/>
              <p:cNvSpPr txBox="1"/>
              <p:nvPr/>
            </p:nvSpPr>
            <p:spPr>
              <a:xfrm>
                <a:off x="2737833" y="1665698"/>
                <a:ext cx="1913641" cy="646331"/>
              </a:xfrm>
              <a:prstGeom prst="rect">
                <a:avLst/>
              </a:prstGeom>
              <a:noFill/>
            </p:spPr>
            <p:txBody>
              <a:bodyPr wrap="square" rtlCol="0">
                <a:spAutoFit/>
              </a:bodyPr>
              <a:lstStyle/>
              <a:p>
                <a:pPr algn="ctr"/>
                <a:r>
                  <a:rPr lang="en-US" dirty="0" err="1" smtClean="0"/>
                  <a:t>Gerenciamento</a:t>
                </a:r>
                <a:r>
                  <a:rPr lang="en-US" dirty="0" smtClean="0"/>
                  <a:t> </a:t>
                </a:r>
                <a:br>
                  <a:rPr lang="en-US" dirty="0" smtClean="0"/>
                </a:br>
                <a:r>
                  <a:rPr lang="en-US" dirty="0" smtClean="0"/>
                  <a:t>de dados</a:t>
                </a:r>
                <a:endParaRPr lang="en-US" dirty="0"/>
              </a:p>
            </p:txBody>
          </p:sp>
          <p:sp>
            <p:nvSpPr>
              <p:cNvPr id="12" name="Rounded Rectangle 11"/>
              <p:cNvSpPr/>
              <p:nvPr/>
            </p:nvSpPr>
            <p:spPr>
              <a:xfrm>
                <a:off x="2917589" y="1688288"/>
                <a:ext cx="1549163"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p:cNvGrpSpPr/>
            <p:nvPr/>
          </p:nvGrpSpPr>
          <p:grpSpPr>
            <a:xfrm>
              <a:off x="2866790" y="2423050"/>
              <a:ext cx="1913641" cy="650487"/>
              <a:chOff x="2866790" y="2423050"/>
              <a:chExt cx="1913641" cy="650487"/>
            </a:xfrm>
          </p:grpSpPr>
          <p:sp>
            <p:nvSpPr>
              <p:cNvPr id="34" name="TextBox 33"/>
              <p:cNvSpPr txBox="1"/>
              <p:nvPr/>
            </p:nvSpPr>
            <p:spPr>
              <a:xfrm>
                <a:off x="2866790" y="2423050"/>
                <a:ext cx="1913641" cy="646331"/>
              </a:xfrm>
              <a:prstGeom prst="rect">
                <a:avLst/>
              </a:prstGeom>
              <a:noFill/>
            </p:spPr>
            <p:txBody>
              <a:bodyPr wrap="square" rtlCol="0">
                <a:spAutoFit/>
              </a:bodyPr>
              <a:lstStyle/>
              <a:p>
                <a:pPr algn="ctr"/>
                <a:r>
                  <a:rPr lang="en-US" dirty="0" err="1" smtClean="0"/>
                  <a:t>Integração</a:t>
                </a:r>
                <a:r>
                  <a:rPr lang="en-US" dirty="0" smtClean="0"/>
                  <a:t> de dados</a:t>
                </a:r>
              </a:p>
            </p:txBody>
          </p:sp>
          <p:sp>
            <p:nvSpPr>
              <p:cNvPr id="29" name="Rounded Rectangle 28"/>
              <p:cNvSpPr/>
              <p:nvPr/>
            </p:nvSpPr>
            <p:spPr>
              <a:xfrm>
                <a:off x="3105949" y="2461132"/>
                <a:ext cx="1456623"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p:cNvGrpSpPr/>
            <p:nvPr/>
          </p:nvGrpSpPr>
          <p:grpSpPr>
            <a:xfrm>
              <a:off x="2648932" y="3216728"/>
              <a:ext cx="1913641" cy="655018"/>
              <a:chOff x="2648932" y="3216728"/>
              <a:chExt cx="1913641" cy="655018"/>
            </a:xfrm>
          </p:grpSpPr>
          <p:sp>
            <p:nvSpPr>
              <p:cNvPr id="33" name="TextBox 32"/>
              <p:cNvSpPr txBox="1"/>
              <p:nvPr/>
            </p:nvSpPr>
            <p:spPr>
              <a:xfrm>
                <a:off x="2648932" y="3216728"/>
                <a:ext cx="1913641" cy="646331"/>
              </a:xfrm>
              <a:prstGeom prst="rect">
                <a:avLst/>
              </a:prstGeom>
              <a:noFill/>
            </p:spPr>
            <p:txBody>
              <a:bodyPr wrap="square" rtlCol="0">
                <a:spAutoFit/>
              </a:bodyPr>
              <a:lstStyle/>
              <a:p>
                <a:pPr algn="ctr"/>
                <a:r>
                  <a:rPr lang="en-US" dirty="0" err="1" smtClean="0"/>
                  <a:t>Limpeza</a:t>
                </a:r>
                <a:r>
                  <a:rPr lang="en-US" dirty="0" smtClean="0"/>
                  <a:t/>
                </a:r>
                <a:br>
                  <a:rPr lang="en-US" dirty="0" smtClean="0"/>
                </a:br>
                <a:r>
                  <a:rPr lang="en-US" dirty="0" smtClean="0"/>
                  <a:t>de dados</a:t>
                </a:r>
              </a:p>
            </p:txBody>
          </p:sp>
          <p:sp>
            <p:nvSpPr>
              <p:cNvPr id="39" name="Rounded Rectangle 38"/>
              <p:cNvSpPr/>
              <p:nvPr/>
            </p:nvSpPr>
            <p:spPr>
              <a:xfrm>
                <a:off x="3088394" y="3259341"/>
                <a:ext cx="1060859"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p:nvGrpSpPr>
          <p:grpSpPr>
            <a:xfrm>
              <a:off x="4466753" y="2572783"/>
              <a:ext cx="1913641" cy="612405"/>
              <a:chOff x="4466753" y="2572783"/>
              <a:chExt cx="1913641" cy="612405"/>
            </a:xfrm>
          </p:grpSpPr>
          <p:sp>
            <p:nvSpPr>
              <p:cNvPr id="31" name="TextBox 30"/>
              <p:cNvSpPr txBox="1"/>
              <p:nvPr/>
            </p:nvSpPr>
            <p:spPr>
              <a:xfrm>
                <a:off x="4466753" y="2708031"/>
                <a:ext cx="1913641" cy="369332"/>
              </a:xfrm>
              <a:prstGeom prst="rect">
                <a:avLst/>
              </a:prstGeom>
              <a:noFill/>
            </p:spPr>
            <p:txBody>
              <a:bodyPr wrap="square" rtlCol="0">
                <a:spAutoFit/>
              </a:bodyPr>
              <a:lstStyle/>
              <a:p>
                <a:pPr algn="ctr"/>
                <a:r>
                  <a:rPr lang="en-US" dirty="0" err="1" smtClean="0"/>
                  <a:t>Estatística</a:t>
                </a:r>
                <a:endParaRPr lang="en-US" dirty="0"/>
              </a:p>
            </p:txBody>
          </p:sp>
          <p:sp>
            <p:nvSpPr>
              <p:cNvPr id="40" name="Rounded Rectangle 39"/>
              <p:cNvSpPr/>
              <p:nvPr/>
            </p:nvSpPr>
            <p:spPr>
              <a:xfrm>
                <a:off x="4882377" y="2572783"/>
                <a:ext cx="1060859"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p:cNvGrpSpPr/>
            <p:nvPr/>
          </p:nvGrpSpPr>
          <p:grpSpPr>
            <a:xfrm>
              <a:off x="4201998" y="1804916"/>
              <a:ext cx="1913641" cy="612405"/>
              <a:chOff x="4201998" y="1804916"/>
              <a:chExt cx="1913641" cy="612405"/>
            </a:xfrm>
          </p:grpSpPr>
          <p:sp>
            <p:nvSpPr>
              <p:cNvPr id="32" name="TextBox 31"/>
              <p:cNvSpPr txBox="1"/>
              <p:nvPr/>
            </p:nvSpPr>
            <p:spPr>
              <a:xfrm>
                <a:off x="4201998" y="1931362"/>
                <a:ext cx="1913641" cy="369332"/>
              </a:xfrm>
              <a:prstGeom prst="rect">
                <a:avLst/>
              </a:prstGeom>
              <a:noFill/>
            </p:spPr>
            <p:txBody>
              <a:bodyPr wrap="square" rtlCol="0">
                <a:spAutoFit/>
              </a:bodyPr>
              <a:lstStyle/>
              <a:p>
                <a:pPr algn="ctr"/>
                <a:r>
                  <a:rPr lang="en-US" dirty="0" err="1" smtClean="0"/>
                  <a:t>Algoritmos</a:t>
                </a:r>
                <a:endParaRPr lang="en-US" dirty="0" smtClean="0"/>
              </a:p>
            </p:txBody>
          </p:sp>
          <p:sp>
            <p:nvSpPr>
              <p:cNvPr id="41" name="Rounded Rectangle 40"/>
              <p:cNvSpPr/>
              <p:nvPr/>
            </p:nvSpPr>
            <p:spPr>
              <a:xfrm>
                <a:off x="4583675" y="1804916"/>
                <a:ext cx="1143341"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p:cNvGrpSpPr/>
            <p:nvPr/>
          </p:nvGrpSpPr>
          <p:grpSpPr>
            <a:xfrm>
              <a:off x="5803353" y="2651335"/>
              <a:ext cx="1913641" cy="490868"/>
              <a:chOff x="5803353" y="2651335"/>
              <a:chExt cx="1913641" cy="490868"/>
            </a:xfrm>
          </p:grpSpPr>
          <p:sp>
            <p:nvSpPr>
              <p:cNvPr id="38" name="TextBox 37"/>
              <p:cNvSpPr txBox="1"/>
              <p:nvPr/>
            </p:nvSpPr>
            <p:spPr>
              <a:xfrm>
                <a:off x="5803353" y="2712103"/>
                <a:ext cx="1913641" cy="369332"/>
              </a:xfrm>
              <a:prstGeom prst="rect">
                <a:avLst/>
              </a:prstGeom>
              <a:noFill/>
            </p:spPr>
            <p:txBody>
              <a:bodyPr wrap="square" rtlCol="0">
                <a:spAutoFit/>
              </a:bodyPr>
              <a:lstStyle/>
              <a:p>
                <a:pPr algn="ctr"/>
                <a:r>
                  <a:rPr lang="en-US" dirty="0" err="1" smtClean="0"/>
                  <a:t>Matemática</a:t>
                </a:r>
                <a:endParaRPr lang="en-US" dirty="0"/>
              </a:p>
            </p:txBody>
          </p:sp>
          <p:sp>
            <p:nvSpPr>
              <p:cNvPr id="43" name="Rounded Rectangle 42"/>
              <p:cNvSpPr/>
              <p:nvPr/>
            </p:nvSpPr>
            <p:spPr>
              <a:xfrm>
                <a:off x="6108503" y="2651335"/>
                <a:ext cx="1316391" cy="49086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4419600" y="3437922"/>
              <a:ext cx="3056094" cy="490868"/>
              <a:chOff x="4419600" y="3437922"/>
              <a:chExt cx="3056094" cy="490868"/>
            </a:xfrm>
          </p:grpSpPr>
          <p:sp>
            <p:nvSpPr>
              <p:cNvPr id="35" name="TextBox 34"/>
              <p:cNvSpPr txBox="1"/>
              <p:nvPr/>
            </p:nvSpPr>
            <p:spPr>
              <a:xfrm>
                <a:off x="4419600" y="3511390"/>
                <a:ext cx="3056094" cy="369332"/>
              </a:xfrm>
              <a:prstGeom prst="rect">
                <a:avLst/>
              </a:prstGeom>
              <a:noFill/>
            </p:spPr>
            <p:txBody>
              <a:bodyPr wrap="square" rtlCol="0">
                <a:spAutoFit/>
              </a:bodyPr>
              <a:lstStyle/>
              <a:p>
                <a:pPr algn="ctr"/>
                <a:r>
                  <a:rPr lang="en-US" dirty="0" err="1" smtClean="0"/>
                  <a:t>Aprendizagem</a:t>
                </a:r>
                <a:r>
                  <a:rPr lang="en-US" dirty="0" smtClean="0"/>
                  <a:t> de </a:t>
                </a:r>
                <a:r>
                  <a:rPr lang="en-US" dirty="0" err="1" smtClean="0"/>
                  <a:t>máquina</a:t>
                </a:r>
                <a:endParaRPr lang="en-US" dirty="0" smtClean="0"/>
              </a:p>
            </p:txBody>
          </p:sp>
          <p:sp>
            <p:nvSpPr>
              <p:cNvPr id="44" name="Rounded Rectangle 43"/>
              <p:cNvSpPr/>
              <p:nvPr/>
            </p:nvSpPr>
            <p:spPr>
              <a:xfrm>
                <a:off x="4606789" y="3437922"/>
                <a:ext cx="2623569" cy="49086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17"/>
          <p:cNvGrpSpPr/>
          <p:nvPr/>
        </p:nvGrpSpPr>
        <p:grpSpPr>
          <a:xfrm>
            <a:off x="838200" y="1804916"/>
            <a:ext cx="1480457" cy="2255455"/>
            <a:chOff x="838200" y="1804916"/>
            <a:chExt cx="1480457" cy="2255455"/>
          </a:xfrm>
        </p:grpSpPr>
        <p:cxnSp>
          <p:nvCxnSpPr>
            <p:cNvPr id="16" name="Straight Arrow Connector 15"/>
            <p:cNvCxnSpPr/>
            <p:nvPr/>
          </p:nvCxnSpPr>
          <p:spPr>
            <a:xfrm flipV="1">
              <a:off x="2318657" y="1804916"/>
              <a:ext cx="0" cy="2255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200" y="2461132"/>
              <a:ext cx="1338943" cy="646331"/>
            </a:xfrm>
            <a:prstGeom prst="rect">
              <a:avLst/>
            </a:prstGeom>
            <a:noFill/>
            <a:ln w="57150">
              <a:solidFill>
                <a:schemeClr val="accent1"/>
              </a:solidFill>
            </a:ln>
          </p:spPr>
          <p:txBody>
            <a:bodyPr wrap="square" rtlCol="0">
              <a:spAutoFit/>
            </a:bodyPr>
            <a:lstStyle/>
            <a:p>
              <a:pPr algn="ctr"/>
              <a:r>
                <a:rPr lang="en-US" b="1" dirty="0" err="1" smtClean="0"/>
                <a:t>Muitos</a:t>
              </a:r>
              <a:r>
                <a:rPr lang="en-US" b="1" dirty="0" smtClean="0"/>
                <a:t> </a:t>
              </a:r>
              <a:r>
                <a:rPr lang="en-US" b="1" dirty="0" err="1" smtClean="0"/>
                <a:t>avanços</a:t>
              </a:r>
              <a:endParaRPr lang="en-US" b="1" dirty="0"/>
            </a:p>
          </p:txBody>
        </p:sp>
      </p:grpSp>
      <p:grpSp>
        <p:nvGrpSpPr>
          <p:cNvPr id="25" name="Group 24"/>
          <p:cNvGrpSpPr/>
          <p:nvPr/>
        </p:nvGrpSpPr>
        <p:grpSpPr>
          <a:xfrm>
            <a:off x="5653202" y="1577454"/>
            <a:ext cx="5179898" cy="794765"/>
            <a:chOff x="5653202" y="1577454"/>
            <a:chExt cx="5179898" cy="794765"/>
          </a:xfrm>
        </p:grpSpPr>
        <p:sp>
          <p:nvSpPr>
            <p:cNvPr id="36" name="TextBox 35"/>
            <p:cNvSpPr txBox="1"/>
            <p:nvPr/>
          </p:nvSpPr>
          <p:spPr>
            <a:xfrm>
              <a:off x="5653202" y="1725888"/>
              <a:ext cx="1913641" cy="646331"/>
            </a:xfrm>
            <a:prstGeom prst="rect">
              <a:avLst/>
            </a:prstGeom>
            <a:noFill/>
          </p:spPr>
          <p:txBody>
            <a:bodyPr wrap="square" rtlCol="0">
              <a:spAutoFit/>
            </a:bodyPr>
            <a:lstStyle/>
            <a:p>
              <a:pPr algn="ctr"/>
              <a:r>
                <a:rPr lang="en-US" dirty="0" smtClean="0"/>
                <a:t>Visualização de dados</a:t>
              </a:r>
            </a:p>
          </p:txBody>
        </p:sp>
        <p:sp>
          <p:nvSpPr>
            <p:cNvPr id="3" name="Rounded Rectangle 2"/>
            <p:cNvSpPr/>
            <p:nvPr/>
          </p:nvSpPr>
          <p:spPr>
            <a:xfrm>
              <a:off x="5858893" y="1726905"/>
              <a:ext cx="1504226" cy="594161"/>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5" name="Straight Arrow Connector 4"/>
            <p:cNvCxnSpPr>
              <a:stCxn id="3" idx="3"/>
              <a:endCxn id="6" idx="1"/>
            </p:cNvCxnSpPr>
            <p:nvPr/>
          </p:nvCxnSpPr>
          <p:spPr>
            <a:xfrm flipV="1">
              <a:off x="7363119" y="1944742"/>
              <a:ext cx="1001156" cy="79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364275" y="1577454"/>
              <a:ext cx="2468825" cy="734575"/>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smtClean="0">
                  <a:solidFill>
                    <a:srgbClr val="FF0000"/>
                  </a:solidFill>
                </a:rPr>
                <a:t>Foco</a:t>
              </a:r>
              <a:r>
                <a:rPr lang="en-US" b="1" dirty="0" smtClean="0">
                  <a:solidFill>
                    <a:srgbClr val="FF0000"/>
                  </a:solidFill>
                </a:rPr>
                <a:t> </a:t>
              </a:r>
              <a:r>
                <a:rPr lang="en-US" b="1" dirty="0" err="1" smtClean="0">
                  <a:solidFill>
                    <a:srgbClr val="FF0000"/>
                  </a:solidFill>
                </a:rPr>
                <a:t>na</a:t>
              </a:r>
              <a:r>
                <a:rPr lang="en-US" b="1" dirty="0" smtClean="0">
                  <a:solidFill>
                    <a:srgbClr val="FF0000"/>
                  </a:solidFill>
                </a:rPr>
                <a:t> </a:t>
              </a:r>
              <a:r>
                <a:rPr lang="en-US" b="1" dirty="0" err="1" smtClean="0">
                  <a:solidFill>
                    <a:srgbClr val="FF0000"/>
                  </a:solidFill>
                </a:rPr>
                <a:t>escalabilidade</a:t>
              </a:r>
              <a:r>
                <a:rPr lang="en-US" b="1" dirty="0" smtClean="0">
                  <a:solidFill>
                    <a:srgbClr val="FF0000"/>
                  </a:solidFill>
                </a:rPr>
                <a:t/>
              </a:r>
              <a:br>
                <a:rPr lang="en-US" b="1" dirty="0" smtClean="0">
                  <a:solidFill>
                    <a:srgbClr val="FF0000"/>
                  </a:solidFill>
                </a:rPr>
              </a:br>
              <a:r>
                <a:rPr lang="en-US" b="1" dirty="0" smtClean="0">
                  <a:solidFill>
                    <a:srgbClr val="FF0000"/>
                  </a:solidFill>
                </a:rPr>
                <a:t>para </a:t>
              </a:r>
              <a:r>
                <a:rPr lang="en-US" b="1" dirty="0" err="1" smtClean="0">
                  <a:solidFill>
                    <a:srgbClr val="FF0000"/>
                  </a:solidFill>
                </a:rPr>
                <a:t>pessoas</a:t>
              </a:r>
              <a:endParaRPr lang="en-US" b="1" dirty="0">
                <a:solidFill>
                  <a:srgbClr val="FF0000"/>
                </a:solidFill>
              </a:endParaRPr>
            </a:p>
          </p:txBody>
        </p:sp>
      </p:grpSp>
    </p:spTree>
    <p:custDataLst>
      <p:tags r:id="rId1"/>
    </p:custDataLst>
    <p:extLst>
      <p:ext uri="{BB962C8B-B14F-4D97-AF65-F5344CB8AC3E}">
        <p14:creationId xmlns:p14="http://schemas.microsoft.com/office/powerpoint/2010/main" val="3532792267"/>
      </p:ext>
    </p:extLst>
  </p:cSld>
  <p:clrMapOvr>
    <a:masterClrMapping/>
  </p:clrMapOvr>
  <mc:AlternateContent xmlns:mc="http://schemas.openxmlformats.org/markup-compatibility/2006" xmlns:p14="http://schemas.microsoft.com/office/powerpoint/2010/main">
    <mc:Choice Requires="p14">
      <p:transition spd="slow" p14:dur="2000" advTm="1036"/>
    </mc:Choice>
    <mc:Fallback xmlns="">
      <p:transition spd="slow" advTm="1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Logística</a:t>
            </a:r>
            <a:endParaRPr lang="en-US" dirty="0"/>
          </a:p>
        </p:txBody>
      </p:sp>
      <p:sp>
        <p:nvSpPr>
          <p:cNvPr id="2" name="Content Placeholder 1"/>
          <p:cNvSpPr>
            <a:spLocks noGrp="1"/>
          </p:cNvSpPr>
          <p:nvPr>
            <p:ph idx="1"/>
          </p:nvPr>
        </p:nvSpPr>
        <p:spPr/>
        <p:txBody>
          <a:bodyPr/>
          <a:lstStyle/>
          <a:p>
            <a:r>
              <a:rPr lang="pt-BR" dirty="0" smtClean="0"/>
              <a:t>Website: </a:t>
            </a:r>
            <a:r>
              <a:rPr lang="pt-BR" dirty="0" smtClean="0">
                <a:hlinkClick r:id="rId2"/>
              </a:rPr>
              <a:t>www.cin.ufpe.br/~nivan/teaching/data_vis/fall_2016</a:t>
            </a:r>
            <a:endParaRPr lang="pt-BR" dirty="0" smtClean="0"/>
          </a:p>
          <a:p>
            <a:r>
              <a:rPr lang="pt-BR" dirty="0" smtClean="0"/>
              <a:t>Avaliação</a:t>
            </a:r>
          </a:p>
          <a:p>
            <a:pPr lvl="1"/>
            <a:r>
              <a:rPr lang="pt-BR" dirty="0" smtClean="0"/>
              <a:t>40% Listas de Exercício</a:t>
            </a:r>
          </a:p>
          <a:p>
            <a:pPr lvl="1"/>
            <a:r>
              <a:rPr lang="pt-BR" dirty="0" smtClean="0"/>
              <a:t>50% Projeto</a:t>
            </a:r>
          </a:p>
          <a:p>
            <a:pPr lvl="1"/>
            <a:r>
              <a:rPr lang="pt-BR" dirty="0" smtClean="0"/>
              <a:t>10% Presença e Participação</a:t>
            </a:r>
          </a:p>
          <a:p>
            <a:pPr marL="0" indent="0">
              <a:buNone/>
            </a:pPr>
            <a:endParaRPr lang="en-US" dirty="0"/>
          </a:p>
        </p:txBody>
      </p:sp>
    </p:spTree>
    <p:extLst>
      <p:ext uri="{BB962C8B-B14F-4D97-AF65-F5344CB8AC3E}">
        <p14:creationId xmlns:p14="http://schemas.microsoft.com/office/powerpoint/2010/main" val="2294659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pi.ning.com/files/o2IpQ1WPLNzVSZKVwRI4NxcaG1xUaEyB--PMjQYuWTOqiJuxw3oR1-E4V1ASZ7uJ2OCmKfQ9qQip*bpsuAyb6jiKfJyBX-WJ/googlevarian2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917" y="3746112"/>
            <a:ext cx="1996190" cy="29942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smtClean="0"/>
              <a:t>Visualização de Dados para Data Science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a:t>"The ability to take data - to be able to </a:t>
            </a:r>
            <a:r>
              <a:rPr lang="en-US" i="1" dirty="0">
                <a:solidFill>
                  <a:srgbClr val="FF0000"/>
                </a:solidFill>
              </a:rPr>
              <a:t>understand</a:t>
            </a:r>
            <a:r>
              <a:rPr lang="en-US" i="1" dirty="0"/>
              <a:t> it, to </a:t>
            </a:r>
            <a:r>
              <a:rPr lang="en-US" i="1" dirty="0">
                <a:solidFill>
                  <a:srgbClr val="FF0000"/>
                </a:solidFill>
              </a:rPr>
              <a:t>process</a:t>
            </a:r>
            <a:r>
              <a:rPr lang="en-US" i="1" dirty="0"/>
              <a:t> it, to </a:t>
            </a:r>
            <a:r>
              <a:rPr lang="en-US" i="1" dirty="0">
                <a:solidFill>
                  <a:srgbClr val="FF0000"/>
                </a:solidFill>
              </a:rPr>
              <a:t>extract value </a:t>
            </a:r>
            <a:r>
              <a:rPr lang="en-US" i="1" dirty="0"/>
              <a:t>from it, to </a:t>
            </a:r>
            <a:r>
              <a:rPr lang="en-US" i="1" dirty="0">
                <a:solidFill>
                  <a:srgbClr val="FF0000"/>
                </a:solidFill>
              </a:rPr>
              <a:t>visualize</a:t>
            </a:r>
            <a:r>
              <a:rPr lang="en-US" i="1" dirty="0"/>
              <a:t> it, to </a:t>
            </a:r>
            <a:r>
              <a:rPr lang="en-US" i="1" dirty="0">
                <a:solidFill>
                  <a:srgbClr val="FF0000"/>
                </a:solidFill>
              </a:rPr>
              <a:t>communicate</a:t>
            </a:r>
            <a:r>
              <a:rPr lang="en-US" i="1" dirty="0"/>
              <a:t> it's going to be a hugely important skill in the next decades. Because now we really do have essentially free and ubiquitous data. So the complimentary scarce factor is the ability to understand that data and extract value from it."</a:t>
            </a:r>
            <a:endParaRPr lang="en-US" b="0" dirty="0" smtClean="0">
              <a:effectLst/>
            </a:endParaRPr>
          </a:p>
          <a:p>
            <a:pPr marL="0" indent="0">
              <a:buNone/>
            </a:pPr>
            <a:r>
              <a:rPr lang="en-US" b="1" dirty="0" smtClean="0"/>
              <a:t>		</a:t>
            </a:r>
          </a:p>
          <a:p>
            <a:pPr marL="0" indent="0">
              <a:buNone/>
            </a:pPr>
            <a:r>
              <a:rPr lang="en-US" b="1" dirty="0"/>
              <a:t>	 </a:t>
            </a:r>
            <a:r>
              <a:rPr lang="en-US" b="1" dirty="0" smtClean="0"/>
              <a:t>            Hal </a:t>
            </a:r>
            <a:r>
              <a:rPr lang="en-US" b="1" dirty="0"/>
              <a:t>Varian, Chief Economist of Google</a:t>
            </a:r>
            <a:r>
              <a:rPr lang="en-US" dirty="0"/>
              <a:t/>
            </a:r>
            <a:br>
              <a:rPr lang="en-US" dirty="0"/>
            </a:br>
            <a:r>
              <a:rPr lang="en-US" dirty="0" smtClean="0"/>
              <a:t>	</a:t>
            </a:r>
            <a:r>
              <a:rPr lang="en-US" dirty="0"/>
              <a:t> </a:t>
            </a:r>
            <a:r>
              <a:rPr lang="en-US" dirty="0" smtClean="0"/>
              <a:t>                            </a:t>
            </a:r>
            <a:r>
              <a:rPr lang="en-US" dirty="0" err="1" smtClean="0"/>
              <a:t>veja</a:t>
            </a:r>
            <a:r>
              <a:rPr lang="en-US" dirty="0" smtClean="0"/>
              <a:t> </a:t>
            </a:r>
            <a:r>
              <a:rPr lang="en-US" dirty="0" err="1" smtClean="0"/>
              <a:t>artigo</a:t>
            </a:r>
            <a:r>
              <a:rPr lang="en-US" dirty="0" smtClean="0"/>
              <a:t> </a:t>
            </a:r>
            <a:r>
              <a:rPr lang="en-US" dirty="0" err="1" smtClean="0"/>
              <a:t>na</a:t>
            </a:r>
            <a:r>
              <a:rPr lang="en-US" dirty="0" smtClean="0"/>
              <a:t> </a:t>
            </a:r>
            <a:r>
              <a:rPr lang="en-US" dirty="0" err="1" smtClean="0"/>
              <a:t>íntegra</a:t>
            </a:r>
            <a:r>
              <a:rPr lang="en-US" dirty="0" smtClean="0"/>
              <a:t>: </a:t>
            </a:r>
            <a:r>
              <a:rPr lang="en-US" dirty="0" smtClean="0">
                <a:hlinkClick r:id="rId3"/>
              </a:rPr>
              <a:t>link</a:t>
            </a:r>
            <a:r>
              <a:rPr lang="en-US" dirty="0" smtClean="0"/>
              <a:t/>
            </a:r>
            <a:br>
              <a:rPr lang="en-US" dirty="0" smtClean="0"/>
            </a:br>
            <a:endParaRPr lang="en-US" b="0" dirty="0" smtClean="0">
              <a:effectLst/>
            </a:endParaRPr>
          </a:p>
          <a:p>
            <a:pPr marL="0" indent="0">
              <a:buNone/>
            </a:pPr>
            <a:r>
              <a:rPr lang="en-US" dirty="0" smtClean="0"/>
              <a:t/>
            </a:r>
            <a:br>
              <a:rPr lang="en-US" dirty="0" smtClean="0"/>
            </a:br>
            <a:endParaRPr lang="en-US" dirty="0"/>
          </a:p>
        </p:txBody>
      </p:sp>
      <p:pic>
        <p:nvPicPr>
          <p:cNvPr id="5" name="Picture 2" descr="https://lh6.googleusercontent.com/RZoz1VEXYEYR9ugKCHzoX5XOvKdLLLE20dlYUXrifoIr4y1r-oHd1dtJkDdkSqVEpaGQLgjPuxHrnMKQOupQATgdJ_A4q8jn65WYsQ7D9xMulvDj7ZLKaFnODt-n8frJvrFEqdk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6238" y="3877939"/>
            <a:ext cx="2073897" cy="27306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383464" y="2177592"/>
            <a:ext cx="1253766" cy="339365"/>
          </a:xfrm>
          <a:prstGeom prst="rect">
            <a:avLst/>
          </a:prstGeom>
          <a:noFill/>
          <a:ln w="38100">
            <a:solidFill>
              <a:srgbClr val="3B3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581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526693" y="152400"/>
            <a:ext cx="11138614" cy="6500132"/>
          </a:xfrm>
          <a:prstGeom prst="rect">
            <a:avLst/>
          </a:prstGeom>
          <a:ln>
            <a:solidFill>
              <a:schemeClr val="bg1">
                <a:lumMod val="65000"/>
              </a:schemeClr>
            </a:solidFill>
          </a:ln>
        </p:spPr>
      </p:pic>
    </p:spTree>
    <p:custDataLst>
      <p:tags r:id="rId1"/>
    </p:custDataLst>
    <p:extLst>
      <p:ext uri="{BB962C8B-B14F-4D97-AF65-F5344CB8AC3E}">
        <p14:creationId xmlns:p14="http://schemas.microsoft.com/office/powerpoint/2010/main" val="2423434436"/>
      </p:ext>
    </p:extLst>
  </p:cSld>
  <p:clrMapOvr>
    <a:masterClrMapping/>
  </p:clrMapOvr>
  <mc:AlternateContent xmlns:mc="http://schemas.openxmlformats.org/markup-compatibility/2006" xmlns:p14="http://schemas.microsoft.com/office/powerpoint/2010/main">
    <mc:Choice Requires="p14">
      <p:transition spd="slow" p14:dur="2000" advTm="616"/>
    </mc:Choice>
    <mc:Fallback xmlns="">
      <p:transition spd="slow" advTm="61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 </a:t>
            </a:r>
            <a:r>
              <a:rPr lang="en-US" dirty="0" err="1" smtClean="0"/>
              <a:t>em</a:t>
            </a:r>
            <a:r>
              <a:rPr lang="en-US" dirty="0" smtClean="0"/>
              <a:t> Toda Parte</a:t>
            </a:r>
            <a:endParaRPr lang="en-US" dirty="0"/>
          </a:p>
        </p:txBody>
      </p:sp>
      <p:pic>
        <p:nvPicPr>
          <p:cNvPr id="1026" name="Picture 2" descr="http://www.zib.de/sites/default/files/feature_attachments/ROENTGENBILD_HUeF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8464" y="3614282"/>
            <a:ext cx="4053526" cy="32946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ath.temple.edu/~seibold/projects/weather/tt_2006_05_17_stromungsfil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161" y="1470580"/>
            <a:ext cx="3731131" cy="21749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816666" y="4119512"/>
            <a:ext cx="3097421" cy="2633897"/>
          </a:xfrm>
          <a:prstGeom prst="rect">
            <a:avLst/>
          </a:prstGeom>
        </p:spPr>
      </p:pic>
      <p:pic>
        <p:nvPicPr>
          <p:cNvPr id="1036" name="Picture 12" descr="http://graphics8.nytimes.com/images/2008/04/05/business/20080406_METRICS_SUB_GRAPH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74" y="3928256"/>
            <a:ext cx="4014966" cy="40769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blogs.worldbank.org/opendata/files/opendata/nytim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74" y="1470580"/>
            <a:ext cx="4322296" cy="23062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gris.tu-darmstadt.de/teaching/sempract/ss10/intvis/img/mizbe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8730" y="1331372"/>
            <a:ext cx="2773294" cy="259688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YT-T-logo.gif (467×3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20" y="1373719"/>
            <a:ext cx="986828" cy="6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695283"/>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O que é </a:t>
            </a:r>
            <a:br>
              <a:rPr lang="pt-BR" dirty="0" smtClean="0"/>
            </a:br>
            <a:r>
              <a:rPr lang="pt-BR" dirty="0" smtClean="0"/>
              <a:t>Visualização de Dados?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98524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Tree>
    <p:extLst>
      <p:ext uri="{BB962C8B-B14F-4D97-AF65-F5344CB8AC3E}">
        <p14:creationId xmlns:p14="http://schemas.microsoft.com/office/powerpoint/2010/main" val="26744606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ags/tag3.xml><?xml version="1.0" encoding="utf-8"?>
<p:tagLst xmlns:a="http://schemas.openxmlformats.org/drawingml/2006/main" xmlns:r="http://schemas.openxmlformats.org/officeDocument/2006/relationships" xmlns:p="http://schemas.openxmlformats.org/presentationml/2006/main">
  <p:tag name="TIMING" val="|0.2"/>
</p:tagLst>
</file>

<file path=ppt/tags/tag4.xml><?xml version="1.0" encoding="utf-8"?>
<p:tagLst xmlns:a="http://schemas.openxmlformats.org/drawingml/2006/main" xmlns:r="http://schemas.openxmlformats.org/officeDocument/2006/relationships" xmlns:p="http://schemas.openxmlformats.org/presentationml/2006/main">
  <p:tag name="TIMING" val="|0.2"/>
</p:tagLst>
</file>

<file path=ppt/tags/tag5.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5733</TotalTime>
  <Words>949</Words>
  <Application>Microsoft Office PowerPoint</Application>
  <PresentationFormat>Widescreen</PresentationFormat>
  <Paragraphs>272</Paragraphs>
  <Slides>40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Helvetica Light</vt:lpstr>
      <vt:lpstr>Office Theme</vt:lpstr>
      <vt:lpstr>Visualização de Dados</vt:lpstr>
      <vt:lpstr>Por que Aprender  Visualização de Dados?</vt:lpstr>
      <vt:lpstr>PowerPoint Presentation</vt:lpstr>
      <vt:lpstr>Análise de Dados</vt:lpstr>
      <vt:lpstr>Visualização de Dados para Data Science</vt:lpstr>
      <vt:lpstr>PowerPoint Presentation</vt:lpstr>
      <vt:lpstr>Visualização de Dados em Toda Parte</vt:lpstr>
      <vt:lpstr>O que é  Visualização de Dados?</vt:lpstr>
      <vt:lpstr>Visualização de Dados</vt:lpstr>
      <vt:lpstr>Visualização de Dados</vt:lpstr>
      <vt:lpstr>Há Muito Tempo!</vt:lpstr>
      <vt:lpstr>Há Muito Tempo!</vt:lpstr>
      <vt:lpstr>Visualização de Dados</vt:lpstr>
      <vt:lpstr>Quarteto de Anscomb</vt:lpstr>
      <vt:lpstr>Quarteto de Anscomb</vt:lpstr>
      <vt:lpstr>Visualização de Dados</vt:lpstr>
      <vt:lpstr>PowerPoint Presentation</vt:lpstr>
      <vt:lpstr>PowerPoint Presentation</vt:lpstr>
      <vt:lpstr>Urbane: A 3D Framework to Support Data Driven  Decision Making in Urban Development</vt:lpstr>
      <vt:lpstr>Usos da Visualação de Dados</vt:lpstr>
      <vt:lpstr>Usos da Visualação de Dados</vt:lpstr>
      <vt:lpstr>Usos da Visualação de Dados</vt:lpstr>
      <vt:lpstr> O que aprender? Onde entra a ciência da computação?</vt:lpstr>
      <vt:lpstr>Processo de Visualização Interativa de Dados</vt:lpstr>
      <vt:lpstr>Processo de Visualização Interativa de Dados</vt:lpstr>
      <vt:lpstr>Processo de Visualização Interativa de Dados</vt:lpstr>
      <vt:lpstr>Processo de Visualização Interativa de Dados</vt:lpstr>
      <vt:lpstr>Processo de Visualização Interativa de Dados</vt:lpstr>
      <vt:lpstr>Processo de Visualização Interativa de Dados</vt:lpstr>
      <vt:lpstr>Os porquês da visualização de dados</vt:lpstr>
      <vt:lpstr>Por que Ter o Humano no Loop?</vt:lpstr>
      <vt:lpstr>Por que Usar uma Representação Externa?</vt:lpstr>
      <vt:lpstr>Por que ter o Computador no Loop?</vt:lpstr>
      <vt:lpstr>Por que Usar a Visão?</vt:lpstr>
      <vt:lpstr>Por que Usar a Visão?</vt:lpstr>
      <vt:lpstr>Limitações para o Design de Sistemas de Visualização</vt:lpstr>
      <vt:lpstr>Resumo</vt:lpstr>
      <vt:lpstr>Logística do Curso</vt:lpstr>
      <vt:lpstr>Logística</vt:lpstr>
      <vt:lpstr>Logística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Visualização de Dados</dc:title>
  <dc:creator>Nivan Ferreira</dc:creator>
  <cp:lastModifiedBy>Nivan Ferreira</cp:lastModifiedBy>
  <cp:revision>57</cp:revision>
  <dcterms:created xsi:type="dcterms:W3CDTF">2016-07-11T18:19:38Z</dcterms:created>
  <dcterms:modified xsi:type="dcterms:W3CDTF">2016-08-08T17:25:49Z</dcterms:modified>
</cp:coreProperties>
</file>